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handoutMasterIdLst>
    <p:handoutMasterId r:id="rId67"/>
  </p:handoutMasterIdLst>
  <p:sldIdLst>
    <p:sldId id="257" r:id="rId2"/>
    <p:sldId id="260" r:id="rId3"/>
    <p:sldId id="280" r:id="rId4"/>
    <p:sldId id="261" r:id="rId5"/>
    <p:sldId id="278" r:id="rId6"/>
    <p:sldId id="281" r:id="rId7"/>
    <p:sldId id="296" r:id="rId8"/>
    <p:sldId id="320" r:id="rId9"/>
    <p:sldId id="318" r:id="rId10"/>
    <p:sldId id="321" r:id="rId11"/>
    <p:sldId id="322" r:id="rId12"/>
    <p:sldId id="319" r:id="rId13"/>
    <p:sldId id="298" r:id="rId14"/>
    <p:sldId id="299" r:id="rId15"/>
    <p:sldId id="300" r:id="rId16"/>
    <p:sldId id="301" r:id="rId17"/>
    <p:sldId id="302" r:id="rId18"/>
    <p:sldId id="303" r:id="rId19"/>
    <p:sldId id="304" r:id="rId20"/>
    <p:sldId id="305" r:id="rId21"/>
    <p:sldId id="306" r:id="rId22"/>
    <p:sldId id="308" r:id="rId23"/>
    <p:sldId id="311" r:id="rId24"/>
    <p:sldId id="309" r:id="rId25"/>
    <p:sldId id="312" r:id="rId26"/>
    <p:sldId id="313" r:id="rId27"/>
    <p:sldId id="314" r:id="rId28"/>
    <p:sldId id="316" r:id="rId29"/>
    <p:sldId id="317" r:id="rId30"/>
    <p:sldId id="315" r:id="rId31"/>
    <p:sldId id="354" r:id="rId32"/>
    <p:sldId id="323" r:id="rId33"/>
    <p:sldId id="325" r:id="rId34"/>
    <p:sldId id="326" r:id="rId35"/>
    <p:sldId id="327" r:id="rId36"/>
    <p:sldId id="328" r:id="rId37"/>
    <p:sldId id="329" r:id="rId38"/>
    <p:sldId id="330" r:id="rId39"/>
    <p:sldId id="331" r:id="rId40"/>
    <p:sldId id="332" r:id="rId41"/>
    <p:sldId id="333" r:id="rId42"/>
    <p:sldId id="360" r:id="rId43"/>
    <p:sldId id="359" r:id="rId44"/>
    <p:sldId id="335" r:id="rId45"/>
    <p:sldId id="336" r:id="rId46"/>
    <p:sldId id="337" r:id="rId47"/>
    <p:sldId id="338" r:id="rId48"/>
    <p:sldId id="339" r:id="rId49"/>
    <p:sldId id="340" r:id="rId50"/>
    <p:sldId id="341" r:id="rId51"/>
    <p:sldId id="342" r:id="rId52"/>
    <p:sldId id="358" r:id="rId53"/>
    <p:sldId id="343" r:id="rId54"/>
    <p:sldId id="344" r:id="rId55"/>
    <p:sldId id="345" r:id="rId56"/>
    <p:sldId id="346" r:id="rId57"/>
    <p:sldId id="348" r:id="rId58"/>
    <p:sldId id="349" r:id="rId59"/>
    <p:sldId id="355" r:id="rId60"/>
    <p:sldId id="356" r:id="rId61"/>
    <p:sldId id="357" r:id="rId62"/>
    <p:sldId id="350" r:id="rId63"/>
    <p:sldId id="352" r:id="rId64"/>
    <p:sldId id="353" r:id="rId6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B9B9"/>
    <a:srgbClr val="FFA7A7"/>
    <a:srgbClr val="FF9999"/>
    <a:srgbClr val="0E8F0E"/>
    <a:srgbClr val="339966"/>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99" autoAdjust="0"/>
    <p:restoredTop sz="94860" autoAdjust="0"/>
  </p:normalViewPr>
  <p:slideViewPr>
    <p:cSldViewPr snapToGrid="0" showGuides="1">
      <p:cViewPr varScale="1">
        <p:scale>
          <a:sx n="103" d="100"/>
          <a:sy n="103" d="100"/>
        </p:scale>
        <p:origin x="120" y="342"/>
      </p:cViewPr>
      <p:guideLst>
        <p:guide orient="horz" pos="2183"/>
        <p:guide pos="312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C89EEF68-02A1-410E-8E0D-5E00A3881C78}" type="datetimeFigureOut">
              <a:rPr lang="ko-KR" altLang="en-US" smtClean="0"/>
              <a:t>2017-02-09</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811564-1C54-4CAB-864F-933683270261}" type="slidenum">
              <a:rPr lang="ko-KR" altLang="en-US" smtClean="0"/>
              <a:t>‹#›</a:t>
            </a:fld>
            <a:endParaRPr lang="ko-KR" altLang="en-US"/>
          </a:p>
        </p:txBody>
      </p:sp>
    </p:spTree>
    <p:extLst>
      <p:ext uri="{BB962C8B-B14F-4D97-AF65-F5344CB8AC3E}">
        <p14:creationId xmlns:p14="http://schemas.microsoft.com/office/powerpoint/2010/main" val="3431540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735B170-CFA5-4D01-ACCF-849AA9ABC8A1}" type="datetimeFigureOut">
              <a:rPr lang="ko-KR" altLang="en-US" smtClean="0"/>
              <a:t>2017-02-09</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F6DAF-D18D-4C43-8153-0F2D96DD830A}" type="slidenum">
              <a:rPr lang="ko-KR" altLang="en-US" smtClean="0"/>
              <a:t>‹#›</a:t>
            </a:fld>
            <a:endParaRPr lang="ko-KR" altLang="en-US"/>
          </a:p>
        </p:txBody>
      </p:sp>
    </p:spTree>
    <p:extLst>
      <p:ext uri="{BB962C8B-B14F-4D97-AF65-F5344CB8AC3E}">
        <p14:creationId xmlns:p14="http://schemas.microsoft.com/office/powerpoint/2010/main" val="357275972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B8F6DAF-D18D-4C43-8153-0F2D96DD830A}" type="slidenum">
              <a:rPr lang="ko-KR" altLang="en-US" smtClean="0"/>
              <a:t>1</a:t>
            </a:fld>
            <a:endParaRPr lang="ko-KR" altLang="en-US"/>
          </a:p>
        </p:txBody>
      </p:sp>
    </p:spTree>
    <p:extLst>
      <p:ext uri="{BB962C8B-B14F-4D97-AF65-F5344CB8AC3E}">
        <p14:creationId xmlns:p14="http://schemas.microsoft.com/office/powerpoint/2010/main" val="1323721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mAP</a:t>
            </a:r>
            <a:r>
              <a:rPr lang="en-US" altLang="ko-KR" dirty="0" smtClean="0"/>
              <a:t>: mean</a:t>
            </a:r>
            <a:r>
              <a:rPr lang="en-US" altLang="ko-KR" baseline="0" dirty="0" smtClean="0"/>
              <a:t> Average Precision (</a:t>
            </a:r>
            <a:r>
              <a:rPr lang="en-US" altLang="ko-KR" baseline="0" dirty="0" err="1" smtClean="0"/>
              <a:t>mAP</a:t>
            </a:r>
            <a:r>
              <a:rPr lang="ko-KR" altLang="en-US" baseline="0" dirty="0" smtClean="0"/>
              <a:t> 설명 </a:t>
            </a:r>
            <a:r>
              <a:rPr lang="en-US" altLang="ko-KR" baseline="0" dirty="0" smtClean="0"/>
              <a:t>http://blog.naver.com/imisehi/150040783689)</a:t>
            </a:r>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15</a:t>
            </a:fld>
            <a:endParaRPr lang="ko-KR" altLang="en-US"/>
          </a:p>
        </p:txBody>
      </p:sp>
    </p:spTree>
    <p:extLst>
      <p:ext uri="{BB962C8B-B14F-4D97-AF65-F5344CB8AC3E}">
        <p14:creationId xmlns:p14="http://schemas.microsoft.com/office/powerpoint/2010/main" val="306060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16</a:t>
            </a:fld>
            <a:endParaRPr lang="ko-KR" altLang="en-US"/>
          </a:p>
        </p:txBody>
      </p:sp>
    </p:spTree>
    <p:extLst>
      <p:ext uri="{BB962C8B-B14F-4D97-AF65-F5344CB8AC3E}">
        <p14:creationId xmlns:p14="http://schemas.microsoft.com/office/powerpoint/2010/main" val="407154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17</a:t>
            </a:fld>
            <a:endParaRPr lang="ko-KR" altLang="en-US"/>
          </a:p>
        </p:txBody>
      </p:sp>
    </p:spTree>
    <p:extLst>
      <p:ext uri="{BB962C8B-B14F-4D97-AF65-F5344CB8AC3E}">
        <p14:creationId xmlns:p14="http://schemas.microsoft.com/office/powerpoint/2010/main" val="410179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18</a:t>
            </a:fld>
            <a:endParaRPr lang="ko-KR" altLang="en-US"/>
          </a:p>
        </p:txBody>
      </p:sp>
    </p:spTree>
    <p:extLst>
      <p:ext uri="{BB962C8B-B14F-4D97-AF65-F5344CB8AC3E}">
        <p14:creationId xmlns:p14="http://schemas.microsoft.com/office/powerpoint/2010/main" val="3005669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그 결과로 그림에서  </a:t>
            </a:r>
            <a:r>
              <a:rPr lang="en-US" altLang="ko-KR" dirty="0" smtClean="0"/>
              <a:t>Classifier: ~~</a:t>
            </a:r>
            <a:r>
              <a:rPr lang="en-US" altLang="ko-KR" baseline="0" dirty="0" smtClean="0"/>
              <a:t> </a:t>
            </a:r>
            <a:r>
              <a:rPr lang="ko-KR" altLang="en-US" baseline="0" dirty="0" smtClean="0"/>
              <a:t>괄호 부분의 개수를 뽑아내게 됨</a:t>
            </a:r>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19</a:t>
            </a:fld>
            <a:endParaRPr lang="ko-KR" altLang="en-US"/>
          </a:p>
        </p:txBody>
      </p:sp>
    </p:spTree>
    <p:extLst>
      <p:ext uri="{BB962C8B-B14F-4D97-AF65-F5344CB8AC3E}">
        <p14:creationId xmlns:p14="http://schemas.microsoft.com/office/powerpoint/2010/main" val="1855967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Loc</a:t>
            </a:r>
            <a:r>
              <a:rPr lang="en-US" altLang="ko-KR" dirty="0" smtClean="0"/>
              <a:t>(center</a:t>
            </a:r>
            <a:r>
              <a:rPr lang="en-US" altLang="ko-KR" baseline="0" dirty="0" smtClean="0"/>
              <a:t> bounding box x, y, width, height)</a:t>
            </a:r>
          </a:p>
          <a:p>
            <a:r>
              <a:rPr lang="en-US" altLang="ko-KR" baseline="0" dirty="0" err="1" smtClean="0"/>
              <a:t>Conf</a:t>
            </a:r>
            <a:r>
              <a:rPr lang="en-US" altLang="ko-KR" baseline="0" dirty="0" smtClean="0"/>
              <a:t> -&gt; </a:t>
            </a:r>
            <a:r>
              <a:rPr lang="ko-KR" altLang="en-US" baseline="0" dirty="0" smtClean="0"/>
              <a:t>모든 카테고리에 대한 </a:t>
            </a:r>
            <a:r>
              <a:rPr lang="en-US" altLang="ko-KR" baseline="0" dirty="0" smtClean="0"/>
              <a:t>score</a:t>
            </a:r>
          </a:p>
          <a:p>
            <a:endParaRPr lang="en-US" altLang="ko-KR" baseline="0" dirty="0" smtClean="0"/>
          </a:p>
          <a:p>
            <a:r>
              <a:rPr lang="ko-KR" altLang="en-US" baseline="0" dirty="0" smtClean="0"/>
              <a:t>그 결과로 </a:t>
            </a:r>
            <a:r>
              <a:rPr lang="en-US" altLang="ko-KR" baseline="0" dirty="0" smtClean="0"/>
              <a:t>feature map </a:t>
            </a:r>
            <a:r>
              <a:rPr lang="ko-KR" altLang="en-US" baseline="0" dirty="0" smtClean="0"/>
              <a:t>크기가 </a:t>
            </a:r>
            <a:r>
              <a:rPr lang="en-US" altLang="ko-KR" baseline="0" dirty="0" smtClean="0"/>
              <a:t>m x n</a:t>
            </a:r>
            <a:r>
              <a:rPr lang="ko-KR" altLang="en-US" baseline="0" dirty="0" smtClean="0"/>
              <a:t>이라면 아웃풋 개수는 </a:t>
            </a:r>
            <a:r>
              <a:rPr lang="en-US" altLang="ko-KR" baseline="0" dirty="0" smtClean="0"/>
              <a:t>(c+4)</a:t>
            </a:r>
            <a:r>
              <a:rPr lang="en-US" altLang="ko-KR" baseline="0" dirty="0" err="1" smtClean="0"/>
              <a:t>kmn</a:t>
            </a:r>
            <a:r>
              <a:rPr lang="en-US" altLang="ko-KR" baseline="0" dirty="0" smtClean="0"/>
              <a:t> </a:t>
            </a:r>
          </a:p>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20</a:t>
            </a:fld>
            <a:endParaRPr lang="ko-KR" altLang="en-US"/>
          </a:p>
        </p:txBody>
      </p:sp>
    </p:spTree>
    <p:extLst>
      <p:ext uri="{BB962C8B-B14F-4D97-AF65-F5344CB8AC3E}">
        <p14:creationId xmlns:p14="http://schemas.microsoft.com/office/powerpoint/2010/main" val="151001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solidFill>
                  <a:srgbClr val="FF0000"/>
                </a:solidFill>
              </a:rPr>
              <a:t>YOLO</a:t>
            </a:r>
            <a:r>
              <a:rPr lang="en-US" altLang="ko-KR" baseline="0" dirty="0" smtClean="0">
                <a:solidFill>
                  <a:srgbClr val="FF0000"/>
                </a:solidFill>
              </a:rPr>
              <a:t> </a:t>
            </a:r>
            <a:r>
              <a:rPr lang="ko-KR" altLang="en-US" baseline="0" dirty="0" smtClean="0">
                <a:solidFill>
                  <a:srgbClr val="FF0000"/>
                </a:solidFill>
              </a:rPr>
              <a:t>는</a:t>
            </a:r>
            <a:r>
              <a:rPr lang="en-US" altLang="ko-KR" baseline="0" dirty="0" smtClean="0">
                <a:solidFill>
                  <a:srgbClr val="FF0000"/>
                </a:solidFill>
              </a:rPr>
              <a:t> </a:t>
            </a:r>
            <a:r>
              <a:rPr lang="ko-KR" altLang="en-US" baseline="0" dirty="0" smtClean="0">
                <a:solidFill>
                  <a:srgbClr val="FF0000"/>
                </a:solidFill>
              </a:rPr>
              <a:t>하나의 </a:t>
            </a:r>
            <a:r>
              <a:rPr lang="en-US" altLang="ko-KR" baseline="0" dirty="0" smtClean="0">
                <a:solidFill>
                  <a:srgbClr val="FF0000"/>
                </a:solidFill>
              </a:rPr>
              <a:t>feature map</a:t>
            </a:r>
            <a:r>
              <a:rPr lang="ko-KR" altLang="en-US" baseline="0" dirty="0" smtClean="0">
                <a:solidFill>
                  <a:srgbClr val="FF0000"/>
                </a:solidFill>
              </a:rPr>
              <a:t>에서만 </a:t>
            </a:r>
            <a:r>
              <a:rPr lang="en-US" altLang="ko-KR" baseline="0" dirty="0" smtClean="0">
                <a:solidFill>
                  <a:srgbClr val="FF0000"/>
                </a:solidFill>
              </a:rPr>
              <a:t>detection predictions</a:t>
            </a:r>
            <a:endParaRPr lang="ko-KR" altLang="en-US" dirty="0">
              <a:solidFill>
                <a:srgbClr val="FF0000"/>
              </a:solidFill>
            </a:endParaRPr>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21</a:t>
            </a:fld>
            <a:endParaRPr lang="ko-KR" altLang="en-US"/>
          </a:p>
        </p:txBody>
      </p:sp>
    </p:spTree>
    <p:extLst>
      <p:ext uri="{BB962C8B-B14F-4D97-AF65-F5344CB8AC3E}">
        <p14:creationId xmlns:p14="http://schemas.microsoft.com/office/powerpoint/2010/main" val="4223099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solidFill>
                <a:srgbClr val="FF0000"/>
              </a:solidFill>
            </a:endParaRPr>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22</a:t>
            </a:fld>
            <a:endParaRPr lang="ko-KR" altLang="en-US"/>
          </a:p>
        </p:txBody>
      </p:sp>
    </p:spTree>
    <p:extLst>
      <p:ext uri="{BB962C8B-B14F-4D97-AF65-F5344CB8AC3E}">
        <p14:creationId xmlns:p14="http://schemas.microsoft.com/office/powerpoint/2010/main" val="93930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Localization</a:t>
            </a:r>
            <a:r>
              <a:rPr lang="en-US" altLang="ko-KR" baseline="0" dirty="0" smtClean="0"/>
              <a:t> loss(</a:t>
            </a:r>
            <a:r>
              <a:rPr lang="en-US" altLang="ko-KR" baseline="0" dirty="0" err="1" smtClean="0"/>
              <a:t>loc</a:t>
            </a:r>
            <a:r>
              <a:rPr lang="en-US" altLang="ko-KR" baseline="0" dirty="0" smtClean="0"/>
              <a:t>): </a:t>
            </a:r>
            <a:r>
              <a:rPr lang="ko-KR" altLang="en-US" baseline="0" dirty="0" smtClean="0"/>
              <a:t>물체의 위치 차이</a:t>
            </a:r>
            <a:endParaRPr lang="en-US" altLang="ko-KR" baseline="0" dirty="0" smtClean="0"/>
          </a:p>
          <a:p>
            <a:r>
              <a:rPr lang="en-US" altLang="ko-KR" baseline="0" dirty="0" smtClean="0"/>
              <a:t>Confidence loss(</a:t>
            </a:r>
            <a:r>
              <a:rPr lang="en-US" altLang="ko-KR" baseline="0" dirty="0" err="1" smtClean="0"/>
              <a:t>conf</a:t>
            </a:r>
            <a:r>
              <a:rPr lang="en-US" altLang="ko-KR" baseline="0" dirty="0" smtClean="0"/>
              <a:t>): </a:t>
            </a:r>
            <a:r>
              <a:rPr lang="ko-KR" altLang="en-US" baseline="0" dirty="0" smtClean="0"/>
              <a:t>물체의 클래스</a:t>
            </a:r>
            <a:endParaRPr lang="en-US" altLang="ko-KR" baseline="0" dirty="0" smtClean="0"/>
          </a:p>
          <a:p>
            <a:endParaRPr lang="en-US" altLang="ko-KR" baseline="0" dirty="0" smtClean="0"/>
          </a:p>
          <a:p>
            <a:r>
              <a:rPr lang="en-US" altLang="ko-KR" baseline="0" dirty="0" err="1" smtClean="0"/>
              <a:t>Softmax</a:t>
            </a:r>
            <a:r>
              <a:rPr lang="ko-KR" altLang="en-US" baseline="0" dirty="0" smtClean="0"/>
              <a:t>는 </a:t>
            </a:r>
            <a:r>
              <a:rPr lang="en-US" altLang="ko-KR" baseline="0" dirty="0" smtClean="0"/>
              <a:t>Multinomial Classification</a:t>
            </a:r>
            <a:r>
              <a:rPr lang="ko-KR" altLang="en-US" baseline="0" dirty="0" smtClean="0"/>
              <a:t>의</a:t>
            </a:r>
            <a:r>
              <a:rPr lang="en-US" altLang="ko-KR" baseline="0" dirty="0" smtClean="0"/>
              <a:t> </a:t>
            </a:r>
            <a:r>
              <a:rPr lang="ko-KR" altLang="en-US" baseline="0" dirty="0" smtClean="0"/>
              <a:t>한 방식으로 점수가 높은 </a:t>
            </a:r>
            <a:r>
              <a:rPr lang="en-US" altLang="ko-KR" baseline="0" dirty="0" smtClean="0"/>
              <a:t>class</a:t>
            </a:r>
            <a:r>
              <a:rPr lang="ko-KR" altLang="en-US" baseline="0" dirty="0" smtClean="0"/>
              <a:t>로 분류</a:t>
            </a:r>
            <a:endParaRPr lang="en-US" altLang="ko-KR" baseline="0" dirty="0" smtClean="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23</a:t>
            </a:fld>
            <a:endParaRPr lang="ko-KR" altLang="en-US"/>
          </a:p>
        </p:txBody>
      </p:sp>
    </p:spTree>
    <p:extLst>
      <p:ext uri="{BB962C8B-B14F-4D97-AF65-F5344CB8AC3E}">
        <p14:creationId xmlns:p14="http://schemas.microsoft.com/office/powerpoint/2010/main" val="3904679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24</a:t>
            </a:fld>
            <a:endParaRPr lang="ko-KR" altLang="en-US"/>
          </a:p>
        </p:txBody>
      </p:sp>
    </p:spTree>
    <p:extLst>
      <p:ext uri="{BB962C8B-B14F-4D97-AF65-F5344CB8AC3E}">
        <p14:creationId xmlns:p14="http://schemas.microsoft.com/office/powerpoint/2010/main" val="342852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7</a:t>
            </a:fld>
            <a:endParaRPr lang="ko-KR" altLang="en-US"/>
          </a:p>
        </p:txBody>
      </p:sp>
    </p:spTree>
    <p:extLst>
      <p:ext uri="{BB962C8B-B14F-4D97-AF65-F5344CB8AC3E}">
        <p14:creationId xmlns:p14="http://schemas.microsoft.com/office/powerpoint/2010/main" val="2933979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25</a:t>
            </a:fld>
            <a:endParaRPr lang="ko-KR" altLang="en-US"/>
          </a:p>
        </p:txBody>
      </p:sp>
    </p:spTree>
    <p:extLst>
      <p:ext uri="{BB962C8B-B14F-4D97-AF65-F5344CB8AC3E}">
        <p14:creationId xmlns:p14="http://schemas.microsoft.com/office/powerpoint/2010/main" val="2993321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26</a:t>
            </a:fld>
            <a:endParaRPr lang="ko-KR" altLang="en-US"/>
          </a:p>
        </p:txBody>
      </p:sp>
    </p:spTree>
    <p:extLst>
      <p:ext uri="{BB962C8B-B14F-4D97-AF65-F5344CB8AC3E}">
        <p14:creationId xmlns:p14="http://schemas.microsoft.com/office/powerpoint/2010/main" val="3853530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27</a:t>
            </a:fld>
            <a:endParaRPr lang="ko-KR" altLang="en-US"/>
          </a:p>
        </p:txBody>
      </p:sp>
    </p:spTree>
    <p:extLst>
      <p:ext uri="{BB962C8B-B14F-4D97-AF65-F5344CB8AC3E}">
        <p14:creationId xmlns:p14="http://schemas.microsoft.com/office/powerpoint/2010/main" val="2488043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위 그래프 </a:t>
            </a:r>
            <a:r>
              <a:rPr lang="en-US" altLang="ko-KR" dirty="0" smtClean="0"/>
              <a:t>x</a:t>
            </a:r>
            <a:r>
              <a:rPr lang="ko-KR" altLang="en-US" dirty="0" smtClean="0"/>
              <a:t>축 </a:t>
            </a:r>
            <a:r>
              <a:rPr lang="en-US" altLang="ko-KR" dirty="0" smtClean="0"/>
              <a:t>recall,</a:t>
            </a:r>
            <a:r>
              <a:rPr lang="en-US" altLang="ko-KR" baseline="0" dirty="0" smtClean="0"/>
              <a:t> y</a:t>
            </a:r>
            <a:r>
              <a:rPr lang="ko-KR" altLang="en-US" baseline="0" dirty="0" smtClean="0"/>
              <a:t>축 정밀도</a:t>
            </a:r>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28</a:t>
            </a:fld>
            <a:endParaRPr lang="ko-KR" altLang="en-US"/>
          </a:p>
        </p:txBody>
      </p:sp>
    </p:spTree>
    <p:extLst>
      <p:ext uri="{BB962C8B-B14F-4D97-AF65-F5344CB8AC3E}">
        <p14:creationId xmlns:p14="http://schemas.microsoft.com/office/powerpoint/2010/main" val="3309486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T:tall</a:t>
            </a:r>
            <a:endParaRPr lang="en-US" altLang="ko-KR" dirty="0"/>
          </a:p>
          <a:p>
            <a:r>
              <a:rPr lang="en-US" altLang="ko-KR" dirty="0" smtClean="0"/>
              <a:t>M: medium</a:t>
            </a:r>
          </a:p>
          <a:p>
            <a:r>
              <a:rPr lang="en-US" altLang="ko-KR" dirty="0" smtClean="0"/>
              <a:t>W: wide</a:t>
            </a:r>
          </a:p>
          <a:p>
            <a:endParaRPr lang="en-US" altLang="ko-KR" dirty="0" smtClean="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29</a:t>
            </a:fld>
            <a:endParaRPr lang="ko-KR" altLang="en-US"/>
          </a:p>
        </p:txBody>
      </p:sp>
    </p:spTree>
    <p:extLst>
      <p:ext uri="{BB962C8B-B14F-4D97-AF65-F5344CB8AC3E}">
        <p14:creationId xmlns:p14="http://schemas.microsoft.com/office/powerpoint/2010/main" val="3649529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b="0" i="0" kern="1200" dirty="0" smtClean="0">
              <a:solidFill>
                <a:schemeClr val="tx1"/>
              </a:solidFill>
              <a:effectLst/>
              <a:latin typeface="+mn-lt"/>
              <a:ea typeface="+mn-ea"/>
              <a:cs typeface="+mn-cs"/>
            </a:endParaRPr>
          </a:p>
          <a:p>
            <a:r>
              <a:rPr lang="en-US" altLang="ko-KR" sz="1200" b="0" i="0" kern="1200" dirty="0" err="1" smtClean="0">
                <a:solidFill>
                  <a:schemeClr val="tx1"/>
                </a:solidFill>
                <a:effectLst/>
                <a:latin typeface="+mn-lt"/>
                <a:ea typeface="+mn-ea"/>
                <a:cs typeface="+mn-cs"/>
              </a:rPr>
              <a:t>Atrous</a:t>
            </a:r>
            <a:r>
              <a:rPr lang="en-US" altLang="ko-KR" sz="1200" b="0" i="0" kern="1200" dirty="0" smtClean="0">
                <a:solidFill>
                  <a:schemeClr val="tx1"/>
                </a:solidFill>
                <a:effectLst/>
                <a:latin typeface="+mn-lt"/>
                <a:ea typeface="+mn-ea"/>
                <a:cs typeface="+mn-cs"/>
              </a:rPr>
              <a:t> </a:t>
            </a:r>
            <a:r>
              <a:rPr lang="ko-KR" altLang="en-US" sz="1200" b="0" i="0" kern="1200" dirty="0" err="1" smtClean="0">
                <a:solidFill>
                  <a:schemeClr val="tx1"/>
                </a:solidFill>
                <a:effectLst/>
                <a:latin typeface="+mn-lt"/>
                <a:ea typeface="+mn-ea"/>
                <a:cs typeface="+mn-cs"/>
              </a:rPr>
              <a:t>컨벌루션은</a:t>
            </a:r>
            <a:r>
              <a:rPr lang="ko-KR" altLang="en-US" sz="1200" b="0" i="0" kern="120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Deep</a:t>
            </a:r>
            <a:r>
              <a:rPr lang="en-US" altLang="ko-KR" sz="1200" b="0" i="0" kern="1200" baseline="0" dirty="0" smtClean="0">
                <a:solidFill>
                  <a:schemeClr val="tx1"/>
                </a:solidFill>
                <a:effectLst/>
                <a:latin typeface="+mn-lt"/>
                <a:ea typeface="+mn-ea"/>
                <a:cs typeface="+mn-cs"/>
              </a:rPr>
              <a:t> CCN</a:t>
            </a:r>
            <a:r>
              <a:rPr lang="ko-KR" altLang="en-US" sz="1200" b="0" i="0" kern="1200" baseline="0" dirty="0" smtClean="0">
                <a:solidFill>
                  <a:schemeClr val="tx1"/>
                </a:solidFill>
                <a:effectLst/>
                <a:latin typeface="+mn-lt"/>
                <a:ea typeface="+mn-ea"/>
                <a:cs typeface="+mn-cs"/>
              </a:rPr>
              <a:t>에서 </a:t>
            </a:r>
            <a:r>
              <a:rPr lang="en-US" altLang="ko-KR" sz="1200" b="0" i="0" kern="1200" baseline="0" dirty="0" smtClean="0">
                <a:solidFill>
                  <a:schemeClr val="tx1"/>
                </a:solidFill>
                <a:effectLst/>
                <a:latin typeface="+mn-lt"/>
                <a:ea typeface="+mn-ea"/>
                <a:cs typeface="+mn-cs"/>
              </a:rPr>
              <a:t>feature response</a:t>
            </a:r>
            <a:r>
              <a:rPr lang="ko-KR" altLang="en-US" sz="1200" b="0" i="0" kern="1200" baseline="0" dirty="0" smtClean="0">
                <a:solidFill>
                  <a:schemeClr val="tx1"/>
                </a:solidFill>
                <a:effectLst/>
                <a:latin typeface="+mn-lt"/>
                <a:ea typeface="+mn-ea"/>
                <a:cs typeface="+mn-cs"/>
              </a:rPr>
              <a:t>가 계산되는 해상도를 명시적으로 제어할 수 있게 한다</a:t>
            </a:r>
            <a:r>
              <a:rPr lang="en-US" altLang="ko-KR" sz="1200" b="0" i="0" kern="1200" baseline="0" dirty="0" smtClean="0">
                <a:solidFill>
                  <a:schemeClr val="tx1"/>
                </a:solidFill>
                <a:effectLst/>
                <a:latin typeface="+mn-lt"/>
                <a:ea typeface="+mn-ea"/>
                <a:cs typeface="+mn-cs"/>
              </a:rPr>
              <a:t>. </a:t>
            </a:r>
            <a:r>
              <a:rPr lang="ko-KR" altLang="en-US" sz="1200" b="0" i="0" kern="1200" baseline="0" dirty="0" smtClean="0">
                <a:solidFill>
                  <a:schemeClr val="tx1"/>
                </a:solidFill>
                <a:effectLst/>
                <a:latin typeface="+mn-lt"/>
                <a:ea typeface="+mn-ea"/>
                <a:cs typeface="+mn-cs"/>
              </a:rPr>
              <a:t>또한 매개 변수나 </a:t>
            </a:r>
            <a:r>
              <a:rPr lang="ko-KR" altLang="en-US" sz="1200" b="0" i="0" kern="1200" baseline="0" dirty="0" err="1" smtClean="0">
                <a:solidFill>
                  <a:schemeClr val="tx1"/>
                </a:solidFill>
                <a:effectLst/>
                <a:latin typeface="+mn-lt"/>
                <a:ea typeface="+mn-ea"/>
                <a:cs typeface="+mn-cs"/>
              </a:rPr>
              <a:t>계산량을</a:t>
            </a:r>
            <a:r>
              <a:rPr lang="ko-KR" altLang="en-US" sz="1200" b="0" i="0" kern="1200" baseline="0" dirty="0" smtClean="0">
                <a:solidFill>
                  <a:schemeClr val="tx1"/>
                </a:solidFill>
                <a:effectLst/>
                <a:latin typeface="+mn-lt"/>
                <a:ea typeface="+mn-ea"/>
                <a:cs typeface="+mn-cs"/>
              </a:rPr>
              <a:t> 늘리지 않고 보다 큰 </a:t>
            </a:r>
            <a:r>
              <a:rPr lang="ko-KR" altLang="en-US" sz="1200" b="0" i="0" kern="1200" baseline="0" dirty="0" err="1" smtClean="0">
                <a:solidFill>
                  <a:schemeClr val="tx1"/>
                </a:solidFill>
                <a:effectLst/>
                <a:latin typeface="+mn-lt"/>
                <a:ea typeface="+mn-ea"/>
                <a:cs typeface="+mn-cs"/>
              </a:rPr>
              <a:t>컨텍스트를</a:t>
            </a:r>
            <a:r>
              <a:rPr lang="ko-KR" altLang="en-US" sz="1200" b="0" i="0" kern="1200" baseline="0" dirty="0" smtClean="0">
                <a:solidFill>
                  <a:schemeClr val="tx1"/>
                </a:solidFill>
                <a:effectLst/>
                <a:latin typeface="+mn-lt"/>
                <a:ea typeface="+mn-ea"/>
                <a:cs typeface="+mn-cs"/>
              </a:rPr>
              <a:t> 통합 하기 위해 필터의 시야를 효과적으로 확대할 수 있다</a:t>
            </a:r>
            <a:r>
              <a:rPr lang="en-US" altLang="ko-KR" sz="1200" b="0" i="0" kern="1200" baseline="0" dirty="0" smtClean="0">
                <a:solidFill>
                  <a:schemeClr val="tx1"/>
                </a:solidFill>
                <a:effectLst/>
                <a:latin typeface="+mn-lt"/>
                <a:ea typeface="+mn-ea"/>
                <a:cs typeface="+mn-cs"/>
              </a:rPr>
              <a:t>. (</a:t>
            </a:r>
            <a:r>
              <a:rPr lang="en-US" altLang="ko-KR" sz="1200" b="0" i="0" kern="1200" dirty="0" smtClean="0">
                <a:solidFill>
                  <a:schemeClr val="tx1"/>
                </a:solidFill>
                <a:effectLst/>
                <a:latin typeface="+mn-lt"/>
                <a:ea typeface="+mn-ea"/>
                <a:cs typeface="+mn-cs"/>
              </a:rPr>
              <a:t> </a:t>
            </a:r>
            <a:r>
              <a:rPr lang="en-US" altLang="ko-KR" sz="1200" b="0" i="0" kern="1200" dirty="0" err="1" smtClean="0">
                <a:solidFill>
                  <a:schemeClr val="tx1"/>
                </a:solidFill>
                <a:effectLst/>
                <a:latin typeface="+mn-lt"/>
                <a:ea typeface="+mn-ea"/>
                <a:cs typeface="+mn-cs"/>
              </a:rPr>
              <a:t>Atrous</a:t>
            </a:r>
            <a:r>
              <a:rPr lang="en-US" altLang="ko-KR" sz="1200" b="0" i="0" kern="1200" dirty="0" smtClean="0">
                <a:solidFill>
                  <a:schemeClr val="tx1"/>
                </a:solidFill>
                <a:effectLst/>
                <a:latin typeface="+mn-lt"/>
                <a:ea typeface="+mn-ea"/>
                <a:cs typeface="+mn-cs"/>
              </a:rPr>
              <a:t> convolution allows us to explicitly control the resolution at which feature responses are computed within Deep Convolutional Neural Networks. It also allows us to effectively enlarge the field of view of filters to incorporate larger context without increasing the number of parameters or the amount of computation.)</a:t>
            </a:r>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30</a:t>
            </a:fld>
            <a:endParaRPr lang="ko-KR" altLang="en-US"/>
          </a:p>
        </p:txBody>
      </p:sp>
    </p:spTree>
    <p:extLst>
      <p:ext uri="{BB962C8B-B14F-4D97-AF65-F5344CB8AC3E}">
        <p14:creationId xmlns:p14="http://schemas.microsoft.com/office/powerpoint/2010/main" val="289701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31</a:t>
            </a:fld>
            <a:endParaRPr lang="ko-KR" altLang="en-US"/>
          </a:p>
        </p:txBody>
      </p:sp>
    </p:spTree>
    <p:extLst>
      <p:ext uri="{BB962C8B-B14F-4D97-AF65-F5344CB8AC3E}">
        <p14:creationId xmlns:p14="http://schemas.microsoft.com/office/powerpoint/2010/main" val="2374740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8</a:t>
            </a:fld>
            <a:endParaRPr lang="ko-KR" altLang="en-US"/>
          </a:p>
        </p:txBody>
      </p:sp>
    </p:spTree>
    <p:extLst>
      <p:ext uri="{BB962C8B-B14F-4D97-AF65-F5344CB8AC3E}">
        <p14:creationId xmlns:p14="http://schemas.microsoft.com/office/powerpoint/2010/main" val="2822010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en-US" altLang="ko-KR" sz="2000" baseline="0" dirty="0" smtClean="0"/>
              <a:t>Selective Search, Edge Boxes </a:t>
            </a:r>
            <a:r>
              <a:rPr lang="ko-KR" altLang="en-US" sz="2000" baseline="0" dirty="0" smtClean="0"/>
              <a:t>등의 알고리즘을 사용해 </a:t>
            </a:r>
            <a:r>
              <a:rPr lang="en-US" altLang="ko-KR" sz="2000" baseline="0" dirty="0" smtClean="0"/>
              <a:t>Region Proposal</a:t>
            </a:r>
            <a:r>
              <a:rPr lang="ko-KR" altLang="en-US" sz="2000" baseline="0" dirty="0" smtClean="0"/>
              <a:t>을 한 뒤 </a:t>
            </a:r>
            <a:r>
              <a:rPr lang="en-US" altLang="ko-KR" sz="2000" baseline="0" dirty="0" smtClean="0"/>
              <a:t>CNN</a:t>
            </a:r>
            <a:r>
              <a:rPr lang="ko-KR" altLang="en-US" sz="2000" baseline="0" dirty="0" smtClean="0"/>
              <a:t>을 통해 </a:t>
            </a:r>
            <a:r>
              <a:rPr lang="en-US" altLang="ko-KR" sz="2000" baseline="0" dirty="0" smtClean="0"/>
              <a:t>Classification</a:t>
            </a:r>
            <a:endParaRPr lang="en-US" altLang="ko-KR" sz="2000" b="1" dirty="0" smtClean="0">
              <a:latin typeface="+mn-ea"/>
            </a:endParaRPr>
          </a:p>
          <a:p>
            <a:pPr>
              <a:lnSpc>
                <a:spcPct val="150000"/>
              </a:lnSpc>
            </a:pPr>
            <a:endParaRPr lang="en-US" altLang="ko-KR" sz="2000" b="1" dirty="0" smtClean="0">
              <a:latin typeface="+mn-ea"/>
            </a:endParaRPr>
          </a:p>
          <a:p>
            <a:pPr>
              <a:lnSpc>
                <a:spcPct val="150000"/>
              </a:lnSpc>
            </a:pPr>
            <a:r>
              <a:rPr lang="en-US" altLang="ko-KR" sz="2000" b="1" dirty="0" smtClean="0">
                <a:latin typeface="+mn-ea"/>
              </a:rPr>
              <a:t>1) Input image</a:t>
            </a:r>
            <a:r>
              <a:rPr lang="ko-KR" altLang="en-US" sz="2000" b="1" dirty="0" smtClean="0">
                <a:latin typeface="+mn-ea"/>
              </a:rPr>
              <a:t>를 </a:t>
            </a:r>
            <a:r>
              <a:rPr lang="en-US" altLang="ko-KR" sz="2000" b="1" dirty="0" smtClean="0">
                <a:latin typeface="+mn-ea"/>
              </a:rPr>
              <a:t>warp/crop</a:t>
            </a:r>
            <a:r>
              <a:rPr lang="ko-KR" altLang="en-US" sz="2000" b="1" dirty="0" smtClean="0">
                <a:latin typeface="+mn-ea"/>
              </a:rPr>
              <a:t>을 하므로 이미지 변형</a:t>
            </a:r>
            <a:r>
              <a:rPr lang="en-US" altLang="ko-KR" sz="2000" b="1" dirty="0" smtClean="0">
                <a:latin typeface="+mn-ea"/>
              </a:rPr>
              <a:t>/</a:t>
            </a:r>
            <a:r>
              <a:rPr lang="ko-KR" altLang="en-US" sz="2000" b="1" dirty="0" smtClean="0">
                <a:latin typeface="+mn-ea"/>
              </a:rPr>
              <a:t>손실로 성능이 저하</a:t>
            </a:r>
            <a:endParaRPr lang="en-US" altLang="ko-KR" sz="2000" b="1" dirty="0" smtClean="0">
              <a:latin typeface="+mn-ea"/>
            </a:endParaRPr>
          </a:p>
          <a:p>
            <a:pPr marL="342900" indent="-342900">
              <a:lnSpc>
                <a:spcPct val="150000"/>
              </a:lnSpc>
              <a:buFontTx/>
              <a:buAutoNum type="arabicParenBoth"/>
            </a:pPr>
            <a:endParaRPr lang="en-US" altLang="ko-KR" sz="2000" b="1" dirty="0" smtClean="0">
              <a:latin typeface="+mn-ea"/>
            </a:endParaRPr>
          </a:p>
          <a:p>
            <a:pPr>
              <a:lnSpc>
                <a:spcPct val="150000"/>
              </a:lnSpc>
            </a:pPr>
            <a:r>
              <a:rPr lang="en-US" altLang="ko-KR" sz="2000" b="1" dirty="0" smtClean="0">
                <a:latin typeface="+mn-ea"/>
              </a:rPr>
              <a:t>2) Test-time </a:t>
            </a:r>
            <a:r>
              <a:rPr lang="ko-KR" altLang="en-US" sz="2000" b="1" dirty="0" smtClean="0">
                <a:latin typeface="+mn-ea"/>
              </a:rPr>
              <a:t>느림</a:t>
            </a:r>
            <a:r>
              <a:rPr lang="en-US" altLang="ko-KR" sz="2000" b="1" dirty="0" smtClean="0">
                <a:latin typeface="+mn-ea"/>
              </a:rPr>
              <a:t> / </a:t>
            </a:r>
            <a:r>
              <a:rPr lang="ko-KR" altLang="en-US" sz="2000" b="1" dirty="0" smtClean="0">
                <a:latin typeface="+mn-ea"/>
              </a:rPr>
              <a:t>복잡한 </a:t>
            </a:r>
            <a:r>
              <a:rPr lang="en-US" altLang="ko-KR" sz="2000" b="1" dirty="0" smtClean="0">
                <a:latin typeface="+mn-ea"/>
              </a:rPr>
              <a:t>multistage training pipeline</a:t>
            </a:r>
          </a:p>
          <a:p>
            <a:pPr lvl="1">
              <a:lnSpc>
                <a:spcPct val="150000"/>
              </a:lnSpc>
            </a:pPr>
            <a:r>
              <a:rPr lang="en-US" altLang="ko-KR" sz="2000" dirty="0" smtClean="0">
                <a:latin typeface="+mn-ea"/>
              </a:rPr>
              <a:t>2-1) </a:t>
            </a:r>
            <a:r>
              <a:rPr lang="ko-KR" altLang="en-US" sz="2000" dirty="0" smtClean="0">
                <a:latin typeface="+mn-ea"/>
              </a:rPr>
              <a:t>약 </a:t>
            </a:r>
            <a:r>
              <a:rPr lang="en-US" altLang="ko-KR" sz="2000" dirty="0" smtClean="0">
                <a:latin typeface="+mn-ea"/>
              </a:rPr>
              <a:t>2000</a:t>
            </a:r>
            <a:r>
              <a:rPr lang="ko-KR" altLang="en-US" sz="2000" dirty="0" smtClean="0">
                <a:latin typeface="+mn-ea"/>
              </a:rPr>
              <a:t>개 </a:t>
            </a:r>
            <a:r>
              <a:rPr lang="en-US" altLang="ko-KR" sz="2000" dirty="0" smtClean="0">
                <a:latin typeface="+mn-ea"/>
              </a:rPr>
              <a:t>region proposal</a:t>
            </a:r>
            <a:r>
              <a:rPr lang="ko-KR" altLang="en-US" sz="2000" dirty="0" smtClean="0">
                <a:latin typeface="+mn-ea"/>
              </a:rPr>
              <a:t>을 뽑아서 모두 </a:t>
            </a:r>
            <a:r>
              <a:rPr lang="en-US" altLang="ko-KR" sz="2000" dirty="0" smtClean="0">
                <a:latin typeface="+mn-ea"/>
              </a:rPr>
              <a:t>CNN computation</a:t>
            </a:r>
            <a:r>
              <a:rPr lang="ko-KR" altLang="en-US" sz="2000" dirty="0" smtClean="0">
                <a:latin typeface="+mn-ea"/>
              </a:rPr>
              <a:t>을 하므로 속도 저하됨</a:t>
            </a:r>
            <a:endParaRPr lang="en-US" altLang="ko-KR" sz="2000" dirty="0" smtClean="0">
              <a:latin typeface="+mn-ea"/>
            </a:endParaRPr>
          </a:p>
          <a:p>
            <a:pPr lvl="1">
              <a:lnSpc>
                <a:spcPct val="150000"/>
              </a:lnSpc>
            </a:pPr>
            <a:r>
              <a:rPr lang="en-US" altLang="ko-KR" sz="2000" dirty="0" smtClean="0">
                <a:latin typeface="+mn-ea"/>
              </a:rPr>
              <a:t>2-2) </a:t>
            </a:r>
            <a:r>
              <a:rPr lang="ko-KR" altLang="en-US" sz="2000" dirty="0" smtClean="0">
                <a:latin typeface="+mn-ea"/>
              </a:rPr>
              <a:t>기존의 </a:t>
            </a:r>
            <a:r>
              <a:rPr lang="en-US" altLang="ko-KR" sz="2000" dirty="0" smtClean="0">
                <a:latin typeface="+mn-ea"/>
              </a:rPr>
              <a:t>Region Proposal</a:t>
            </a:r>
            <a:r>
              <a:rPr lang="ko-KR" altLang="en-US" sz="2000" dirty="0" smtClean="0">
                <a:latin typeface="+mn-ea"/>
              </a:rPr>
              <a:t> </a:t>
            </a:r>
            <a:r>
              <a:rPr lang="en-US" altLang="ko-KR" sz="2000" dirty="0" smtClean="0">
                <a:latin typeface="+mn-ea"/>
              </a:rPr>
              <a:t>Method</a:t>
            </a:r>
            <a:r>
              <a:rPr lang="ko-KR" altLang="en-US" sz="2000" dirty="0" smtClean="0">
                <a:latin typeface="+mn-ea"/>
              </a:rPr>
              <a:t>는 </a:t>
            </a:r>
            <a:r>
              <a:rPr lang="en-US" altLang="ko-KR" sz="2000" dirty="0" smtClean="0">
                <a:latin typeface="+mn-ea"/>
              </a:rPr>
              <a:t>CPU</a:t>
            </a:r>
            <a:r>
              <a:rPr lang="ko-KR" altLang="en-US" sz="2000" dirty="0" smtClean="0">
                <a:latin typeface="+mn-ea"/>
              </a:rPr>
              <a:t>연산임</a:t>
            </a:r>
            <a:r>
              <a:rPr lang="en-US" altLang="ko-KR" sz="2000" dirty="0" smtClean="0">
                <a:latin typeface="+mn-ea"/>
              </a:rPr>
              <a:t>(bottle neck)</a:t>
            </a:r>
            <a:r>
              <a:rPr lang="ko-KR" altLang="en-US" sz="2000" dirty="0" smtClean="0">
                <a:latin typeface="+mn-ea"/>
              </a:rPr>
              <a:t> </a:t>
            </a:r>
            <a:endParaRPr lang="en-US" altLang="ko-KR" sz="2000" dirty="0" smtClean="0">
              <a:latin typeface="+mn-ea"/>
            </a:endParaRPr>
          </a:p>
          <a:p>
            <a:pPr>
              <a:lnSpc>
                <a:spcPct val="150000"/>
              </a:lnSpc>
            </a:pPr>
            <a:endParaRPr lang="en-US" altLang="ko-KR" sz="2000" dirty="0" smtClean="0">
              <a:latin typeface="+mn-ea"/>
            </a:endParaRPr>
          </a:p>
          <a:p>
            <a:pPr>
              <a:lnSpc>
                <a:spcPct val="150000"/>
              </a:lnSpc>
            </a:pPr>
            <a:r>
              <a:rPr lang="en-US" altLang="ko-KR" sz="2000" b="1" dirty="0" smtClean="0">
                <a:latin typeface="+mn-ea"/>
              </a:rPr>
              <a:t>3) CNN features</a:t>
            </a:r>
            <a:r>
              <a:rPr lang="ko-KR" altLang="en-US" sz="2000" b="1" dirty="0" smtClean="0">
                <a:latin typeface="+mn-ea"/>
              </a:rPr>
              <a:t>가</a:t>
            </a:r>
            <a:r>
              <a:rPr lang="en-US" altLang="ko-KR" sz="2000" b="1" dirty="0" smtClean="0">
                <a:latin typeface="+mn-ea"/>
              </a:rPr>
              <a:t> SVMs, </a:t>
            </a:r>
            <a:r>
              <a:rPr lang="en-US" altLang="ko-KR" sz="2000" b="1" dirty="0" err="1" smtClean="0">
                <a:latin typeface="+mn-ea"/>
              </a:rPr>
              <a:t>regressors</a:t>
            </a:r>
            <a:r>
              <a:rPr lang="en-US" altLang="ko-KR" sz="2000" b="1" dirty="0" smtClean="0">
                <a:latin typeface="+mn-ea"/>
              </a:rPr>
              <a:t> </a:t>
            </a:r>
            <a:r>
              <a:rPr lang="ko-KR" altLang="en-US" sz="2000" b="1" dirty="0" smtClean="0">
                <a:latin typeface="+mn-ea"/>
              </a:rPr>
              <a:t>에 대응하여 업데이트 안됨</a:t>
            </a:r>
            <a:endParaRPr lang="en-US" altLang="ko-KR" sz="2000" b="1" dirty="0" smtClean="0">
              <a:latin typeface="+mn-ea"/>
            </a:endParaRPr>
          </a:p>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9</a:t>
            </a:fld>
            <a:endParaRPr lang="ko-KR" altLang="en-US"/>
          </a:p>
        </p:txBody>
      </p:sp>
    </p:spTree>
    <p:extLst>
      <p:ext uri="{BB962C8B-B14F-4D97-AF65-F5344CB8AC3E}">
        <p14:creationId xmlns:p14="http://schemas.microsoft.com/office/powerpoint/2010/main" val="428141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10</a:t>
            </a:fld>
            <a:endParaRPr lang="ko-KR" altLang="en-US"/>
          </a:p>
        </p:txBody>
      </p:sp>
    </p:spTree>
    <p:extLst>
      <p:ext uri="{BB962C8B-B14F-4D97-AF65-F5344CB8AC3E}">
        <p14:creationId xmlns:p14="http://schemas.microsoft.com/office/powerpoint/2010/main" val="1273980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11</a:t>
            </a:fld>
            <a:endParaRPr lang="ko-KR" altLang="en-US"/>
          </a:p>
        </p:txBody>
      </p:sp>
    </p:spTree>
    <p:extLst>
      <p:ext uri="{BB962C8B-B14F-4D97-AF65-F5344CB8AC3E}">
        <p14:creationId xmlns:p14="http://schemas.microsoft.com/office/powerpoint/2010/main" val="392328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Fest R-CNN: Region Proposal</a:t>
            </a:r>
            <a:r>
              <a:rPr lang="ko-KR" altLang="en-US" baseline="0" dirty="0" smtClean="0"/>
              <a:t>을 공통화</a:t>
            </a:r>
            <a:endParaRPr lang="en-US" altLang="ko-KR" baseline="0" dirty="0" smtClean="0"/>
          </a:p>
          <a:p>
            <a:r>
              <a:rPr lang="en-US" altLang="ko-KR" dirty="0" err="1" smtClean="0"/>
              <a:t>Feater</a:t>
            </a:r>
            <a:r>
              <a:rPr lang="en-US" altLang="ko-KR" baseline="0" dirty="0" smtClean="0"/>
              <a:t> R-CNN: Region Proposal</a:t>
            </a:r>
            <a:r>
              <a:rPr lang="ko-KR" altLang="en-US" baseline="0" dirty="0" smtClean="0"/>
              <a:t>을 공통화 </a:t>
            </a:r>
            <a:r>
              <a:rPr lang="en-US" altLang="ko-KR" baseline="0" dirty="0" smtClean="0"/>
              <a:t>+ </a:t>
            </a:r>
            <a:r>
              <a:rPr lang="en-US" altLang="ko-KR" baseline="0" dirty="0" err="1" smtClean="0"/>
              <a:t>Resion</a:t>
            </a:r>
            <a:r>
              <a:rPr lang="en-US" altLang="ko-KR" baseline="0" dirty="0" smtClean="0"/>
              <a:t> Proposal Network</a:t>
            </a:r>
            <a:r>
              <a:rPr lang="ko-KR" altLang="en-US" baseline="0" dirty="0" smtClean="0"/>
              <a:t>를 제안</a:t>
            </a:r>
            <a:endParaRPr lang="en-US" altLang="ko-KR" baseline="0" dirty="0" smtClean="0"/>
          </a:p>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12</a:t>
            </a:fld>
            <a:endParaRPr lang="ko-KR" altLang="en-US"/>
          </a:p>
        </p:txBody>
      </p:sp>
    </p:spTree>
    <p:extLst>
      <p:ext uri="{BB962C8B-B14F-4D97-AF65-F5344CB8AC3E}">
        <p14:creationId xmlns:p14="http://schemas.microsoft.com/office/powerpoint/2010/main" val="1315224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R-CNN </a:t>
            </a:r>
            <a:r>
              <a:rPr lang="ko-KR" altLang="en-US" dirty="0" smtClean="0"/>
              <a:t>계열</a:t>
            </a:r>
            <a:r>
              <a:rPr lang="ko-KR" altLang="en-US" baseline="0" dirty="0" smtClean="0"/>
              <a:t>은 </a:t>
            </a:r>
            <a:r>
              <a:rPr lang="en-US" altLang="ko-KR" baseline="0" dirty="0" smtClean="0"/>
              <a:t>Region Proposals Network + Classifier Network</a:t>
            </a:r>
            <a:r>
              <a:rPr lang="ko-KR" altLang="en-US" baseline="0" dirty="0" smtClean="0"/>
              <a:t>로 객체를 탐지하는 부분과 탐지한 객체를 분류하는 부분으로 나뉜 </a:t>
            </a:r>
            <a:r>
              <a:rPr lang="en-US" altLang="ko-KR" baseline="0" dirty="0" smtClean="0"/>
              <a:t>two networks</a:t>
            </a:r>
          </a:p>
          <a:p>
            <a:endParaRPr lang="en-US" altLang="ko-KR" baseline="0" dirty="0" smtClean="0"/>
          </a:p>
          <a:p>
            <a:r>
              <a:rPr lang="en-US" altLang="ko-KR" baseline="0" dirty="0" smtClean="0"/>
              <a:t>Single-shot </a:t>
            </a:r>
            <a:r>
              <a:rPr lang="ko-KR" altLang="en-US" baseline="0" dirty="0" smtClean="0"/>
              <a:t>구조에선 </a:t>
            </a:r>
            <a:r>
              <a:rPr lang="en-US" altLang="ko-KR" baseline="0" dirty="0" smtClean="0"/>
              <a:t>bounding boxes</a:t>
            </a:r>
            <a:r>
              <a:rPr lang="ko-KR" altLang="en-US" baseline="0" dirty="0" smtClean="0"/>
              <a:t>와 </a:t>
            </a:r>
            <a:r>
              <a:rPr lang="en-US" altLang="ko-KR" baseline="0" dirty="0" smtClean="0"/>
              <a:t>multiple categories</a:t>
            </a:r>
            <a:r>
              <a:rPr lang="ko-KR" altLang="en-US" baseline="0" dirty="0" smtClean="0"/>
              <a:t>에 대한 신뢰는 </a:t>
            </a:r>
            <a:r>
              <a:rPr lang="en-US" altLang="ko-KR" baseline="0" dirty="0" smtClean="0"/>
              <a:t>single network</a:t>
            </a:r>
            <a:r>
              <a:rPr lang="ko-KR" altLang="en-US" baseline="0" dirty="0" smtClean="0"/>
              <a:t>에서 바로 예측된다</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13</a:t>
            </a:fld>
            <a:endParaRPr lang="ko-KR" altLang="en-US"/>
          </a:p>
        </p:txBody>
      </p:sp>
    </p:spTree>
    <p:extLst>
      <p:ext uri="{BB962C8B-B14F-4D97-AF65-F5344CB8AC3E}">
        <p14:creationId xmlns:p14="http://schemas.microsoft.com/office/powerpoint/2010/main" val="3749072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D97001B-B8D6-45AA-BDC4-B94C8CB19454}" type="slidenum">
              <a:rPr lang="ko-KR" altLang="en-US" smtClean="0"/>
              <a:t>14</a:t>
            </a:fld>
            <a:endParaRPr lang="ko-KR" altLang="en-US"/>
          </a:p>
        </p:txBody>
      </p:sp>
    </p:spTree>
    <p:extLst>
      <p:ext uri="{BB962C8B-B14F-4D97-AF65-F5344CB8AC3E}">
        <p14:creationId xmlns:p14="http://schemas.microsoft.com/office/powerpoint/2010/main" val="171410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396757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141175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756671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416046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273782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1258200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82329" y="2505075"/>
            <a:ext cx="4190702"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5014913" y="2505075"/>
            <a:ext cx="4211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1590499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3415501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2369370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3611538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78DAD9A-5A6C-4CCA-B1C1-75EFBDE073C6}" type="datetimeFigureOut">
              <a:rPr lang="ko-KR" altLang="en-US" smtClean="0"/>
              <a:t>2017-02-09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134978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8DAD9A-5A6C-4CCA-B1C1-75EFBDE073C6}" type="datetimeFigureOut">
              <a:rPr lang="ko-KR" altLang="en-US" smtClean="0"/>
              <a:t>2017-02-09</a:t>
            </a:fld>
            <a:endParaRPr lang="ko-KR"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8E27F9-F68F-4716-91BD-DA582683E0D0}" type="slidenum">
              <a:rPr lang="ko-KR" altLang="en-US" smtClean="0"/>
              <a:t>‹#›</a:t>
            </a:fld>
            <a:endParaRPr lang="ko-KR" altLang="en-US"/>
          </a:p>
        </p:txBody>
      </p:sp>
    </p:spTree>
    <p:extLst>
      <p:ext uri="{BB962C8B-B14F-4D97-AF65-F5344CB8AC3E}">
        <p14:creationId xmlns:p14="http://schemas.microsoft.com/office/powerpoint/2010/main" val="2138115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weiliu89/caffe/tree/ssd"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github.com/weiliu89/caffe/tree/ssd" TargetMode="External"/><Relationship Id="rId4" Type="http://schemas.openxmlformats.org/officeDocument/2006/relationships/hyperlink" Target="http://arxiv.org/abs/1512.0232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0"/>
            <a:ext cx="9906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각 삼각형 20"/>
          <p:cNvSpPr/>
          <p:nvPr/>
        </p:nvSpPr>
        <p:spPr>
          <a:xfrm rot="10800000">
            <a:off x="3904343" y="-101602"/>
            <a:ext cx="6001657" cy="862874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5079999" y="438759"/>
            <a:ext cx="5515430" cy="892552"/>
          </a:xfrm>
          <a:prstGeom prst="rect">
            <a:avLst/>
          </a:prstGeom>
          <a:noFill/>
        </p:spPr>
        <p:txBody>
          <a:bodyPr wrap="square" rtlCol="0">
            <a:spAutoFit/>
          </a:bodyPr>
          <a:lstStyle/>
          <a:p>
            <a:r>
              <a:rPr lang="en-US" altLang="ko-KR" sz="2800" b="1" dirty="0" smtClean="0">
                <a:latin typeface="나눔고딕" panose="020D0604000000000000" pitchFamily="50" charset="-127"/>
                <a:ea typeface="나눔고딕" panose="020D0604000000000000" pitchFamily="50" charset="-127"/>
              </a:rPr>
              <a:t>SSD :</a:t>
            </a:r>
          </a:p>
          <a:p>
            <a:r>
              <a:rPr lang="en-US" altLang="ko-KR" sz="2400" b="1" dirty="0" smtClean="0">
                <a:latin typeface="나눔고딕" panose="020D0604000000000000" pitchFamily="50" charset="-127"/>
                <a:ea typeface="나눔고딕" panose="020D0604000000000000" pitchFamily="50" charset="-127"/>
              </a:rPr>
              <a:t>Single Shot </a:t>
            </a:r>
            <a:r>
              <a:rPr lang="en-US" altLang="ko-KR" sz="2400" b="1" dirty="0" err="1">
                <a:latin typeface="나눔고딕" panose="020D0604000000000000" pitchFamily="50" charset="-127"/>
                <a:ea typeface="나눔고딕" panose="020D0604000000000000" pitchFamily="50" charset="-127"/>
              </a:rPr>
              <a:t>M</a:t>
            </a:r>
            <a:r>
              <a:rPr lang="en-US" altLang="ko-KR" sz="2400" b="1" dirty="0" err="1" smtClean="0">
                <a:latin typeface="나눔고딕" panose="020D0604000000000000" pitchFamily="50" charset="-127"/>
                <a:ea typeface="나눔고딕" panose="020D0604000000000000" pitchFamily="50" charset="-127"/>
              </a:rPr>
              <a:t>ultiBox</a:t>
            </a:r>
            <a:r>
              <a:rPr lang="en-US" altLang="ko-KR" sz="2400" b="1" dirty="0" smtClean="0">
                <a:latin typeface="나눔고딕" panose="020D0604000000000000" pitchFamily="50" charset="-127"/>
                <a:ea typeface="나눔고딕" panose="020D0604000000000000" pitchFamily="50" charset="-127"/>
              </a:rPr>
              <a:t> Detector</a:t>
            </a:r>
          </a:p>
        </p:txBody>
      </p:sp>
      <p:sp>
        <p:nvSpPr>
          <p:cNvPr id="5" name="TextBox 6"/>
          <p:cNvSpPr txBox="1"/>
          <p:nvPr/>
        </p:nvSpPr>
        <p:spPr>
          <a:xfrm>
            <a:off x="7740022" y="4759949"/>
            <a:ext cx="2165978"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1600" b="1" dirty="0" smtClean="0">
                <a:latin typeface="나눔고딕" panose="020D0604000000000000" pitchFamily="50" charset="-127"/>
                <a:ea typeface="나눔고딕" panose="020D0604000000000000" pitchFamily="50" charset="-127"/>
              </a:rPr>
              <a:t>9</a:t>
            </a:r>
            <a:r>
              <a:rPr lang="en-US" altLang="ko-KR" sz="1600" b="1" baseline="30000" dirty="0" smtClean="0">
                <a:latin typeface="나눔고딕" panose="020D0604000000000000" pitchFamily="50" charset="-127"/>
                <a:ea typeface="나눔고딕" panose="020D0604000000000000" pitchFamily="50" charset="-127"/>
              </a:rPr>
              <a:t>th</a:t>
            </a:r>
            <a:r>
              <a:rPr lang="en-US" altLang="ko-KR" sz="1600" b="1" dirty="0" smtClean="0">
                <a:latin typeface="나눔고딕" panose="020D0604000000000000" pitchFamily="50" charset="-127"/>
                <a:ea typeface="나눔고딕" panose="020D0604000000000000" pitchFamily="50" charset="-127"/>
              </a:rPr>
              <a:t>, February, 2017</a:t>
            </a:r>
            <a:endParaRPr lang="ko-KR" altLang="en-US" sz="1600" b="1" dirty="0">
              <a:latin typeface="나눔고딕" panose="020D0604000000000000" pitchFamily="50" charset="-127"/>
              <a:ea typeface="나눔고딕" panose="020D0604000000000000" pitchFamily="50" charset="-127"/>
            </a:endParaRPr>
          </a:p>
        </p:txBody>
      </p:sp>
      <p:sp>
        <p:nvSpPr>
          <p:cNvPr id="6" name="TextBox 4"/>
          <p:cNvSpPr txBox="1"/>
          <p:nvPr/>
        </p:nvSpPr>
        <p:spPr>
          <a:xfrm>
            <a:off x="6905171" y="1671617"/>
            <a:ext cx="2892780"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sz="2000" b="1" dirty="0" smtClean="0">
                <a:latin typeface="나눔고딕" panose="020D0604000000000000" pitchFamily="50" charset="-127"/>
                <a:ea typeface="나눔고딕" panose="020D0604000000000000" pitchFamily="50" charset="-127"/>
              </a:rPr>
              <a:t>by </a:t>
            </a:r>
            <a:r>
              <a:rPr lang="en-US" altLang="ko-KR" sz="2000" b="1" dirty="0" err="1" smtClean="0">
                <a:latin typeface="나눔고딕" panose="020D0604000000000000" pitchFamily="50" charset="-127"/>
                <a:ea typeface="나눔고딕" panose="020D0604000000000000" pitchFamily="50" charset="-127"/>
              </a:rPr>
              <a:t>Kim.J.H</a:t>
            </a:r>
            <a:r>
              <a:rPr lang="en-US" altLang="ko-KR" sz="2000" b="1" dirty="0" smtClean="0">
                <a:latin typeface="나눔고딕" panose="020D0604000000000000" pitchFamily="50" charset="-127"/>
                <a:ea typeface="나눔고딕" panose="020D0604000000000000" pitchFamily="50" charset="-127"/>
              </a:rPr>
              <a:t> &amp; </a:t>
            </a:r>
            <a:r>
              <a:rPr lang="en-US" altLang="ko-KR" sz="2000" b="1" dirty="0" err="1" smtClean="0">
                <a:latin typeface="나눔고딕" panose="020D0604000000000000" pitchFamily="50" charset="-127"/>
                <a:ea typeface="나눔고딕" panose="020D0604000000000000" pitchFamily="50" charset="-127"/>
              </a:rPr>
              <a:t>Kim.Y.L</a:t>
            </a:r>
            <a:endParaRPr lang="ko-KR" altLang="en-US" sz="20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743635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4756367"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Related Work _ R-CNN Family</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0" name="TextBox 19"/>
          <p:cNvSpPr txBox="1"/>
          <p:nvPr/>
        </p:nvSpPr>
        <p:spPr>
          <a:xfrm>
            <a:off x="854030" y="1238014"/>
            <a:ext cx="3933869" cy="504241"/>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 Region proposal</a:t>
            </a:r>
          </a:p>
        </p:txBody>
      </p:sp>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1376" t="7270" r="1512" b="3088"/>
          <a:stretch/>
        </p:blipFill>
        <p:spPr>
          <a:xfrm>
            <a:off x="390504" y="2326772"/>
            <a:ext cx="9277746" cy="2461444"/>
          </a:xfrm>
          <a:prstGeom prst="rect">
            <a:avLst/>
          </a:prstGeom>
        </p:spPr>
      </p:pic>
    </p:spTree>
    <p:extLst>
      <p:ext uri="{BB962C8B-B14F-4D97-AF65-F5344CB8AC3E}">
        <p14:creationId xmlns:p14="http://schemas.microsoft.com/office/powerpoint/2010/main" val="1187681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4756367"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Related Work _ R-CNN Family</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0" name="TextBox 19"/>
          <p:cNvSpPr txBox="1"/>
          <p:nvPr/>
        </p:nvSpPr>
        <p:spPr>
          <a:xfrm>
            <a:off x="854030" y="1238014"/>
            <a:ext cx="3933869" cy="996683"/>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 Region proposal</a:t>
            </a:r>
          </a:p>
          <a:p>
            <a:pPr marL="285750" indent="-285750">
              <a:lnSpc>
                <a:spcPct val="200000"/>
              </a:lnSpc>
              <a:buFontTx/>
              <a:buChar char="-"/>
            </a:pPr>
            <a:r>
              <a:rPr lang="ko-KR" altLang="en-US" sz="1600" b="1" dirty="0" smtClean="0">
                <a:latin typeface="나눔고딕" panose="020D0604000000000000" pitchFamily="50" charset="-127"/>
                <a:ea typeface="나눔고딕" panose="020D0604000000000000" pitchFamily="50" charset="-127"/>
              </a:rPr>
              <a:t>대표적인 </a:t>
            </a:r>
            <a:r>
              <a:rPr lang="en-US" altLang="ko-KR" sz="1600" b="1" dirty="0" smtClean="0">
                <a:latin typeface="나눔고딕" panose="020D0604000000000000" pitchFamily="50" charset="-127"/>
                <a:ea typeface="나눔고딕" panose="020D0604000000000000" pitchFamily="50" charset="-127"/>
              </a:rPr>
              <a:t>Selective Search </a:t>
            </a:r>
            <a:r>
              <a:rPr lang="ko-KR" altLang="en-US" sz="1600" b="1" dirty="0" smtClean="0">
                <a:latin typeface="나눔고딕" panose="020D0604000000000000" pitchFamily="50" charset="-127"/>
                <a:ea typeface="나눔고딕" panose="020D0604000000000000" pitchFamily="50" charset="-127"/>
              </a:rPr>
              <a:t>방식</a:t>
            </a:r>
            <a:endParaRPr lang="en-US" altLang="ko-KR" sz="1600" b="1" dirty="0" smtClean="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1376" t="7270" r="1512" b="3088"/>
          <a:stretch/>
        </p:blipFill>
        <p:spPr>
          <a:xfrm>
            <a:off x="390504" y="2326772"/>
            <a:ext cx="9277746" cy="2461444"/>
          </a:xfrm>
          <a:prstGeom prst="rect">
            <a:avLst/>
          </a:prstGeom>
        </p:spPr>
      </p:pic>
      <p:pic>
        <p:nvPicPr>
          <p:cNvPr id="3" name="그림 2"/>
          <p:cNvPicPr>
            <a:picLocks noChangeAspect="1"/>
          </p:cNvPicPr>
          <p:nvPr/>
        </p:nvPicPr>
        <p:blipFill rotWithShape="1">
          <a:blip r:embed="rId5">
            <a:extLst>
              <a:ext uri="{28A0092B-C50C-407E-A947-70E740481C1C}">
                <a14:useLocalDpi xmlns:a14="http://schemas.microsoft.com/office/drawing/2010/main" val="0"/>
              </a:ext>
            </a:extLst>
          </a:blip>
          <a:srcRect t="9902"/>
          <a:stretch/>
        </p:blipFill>
        <p:spPr>
          <a:xfrm>
            <a:off x="390504" y="2326772"/>
            <a:ext cx="9277746" cy="4401836"/>
          </a:xfrm>
          <a:prstGeom prst="rect">
            <a:avLst/>
          </a:prstGeom>
        </p:spPr>
      </p:pic>
    </p:spTree>
    <p:extLst>
      <p:ext uri="{BB962C8B-B14F-4D97-AF65-F5344CB8AC3E}">
        <p14:creationId xmlns:p14="http://schemas.microsoft.com/office/powerpoint/2010/main" val="1698723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707886"/>
            <a:chOff x="841151" y="541457"/>
            <a:chExt cx="8223697" cy="707886"/>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5710707" cy="707886"/>
            </a:xfrm>
            <a:prstGeom prst="rect">
              <a:avLst/>
            </a:prstGeom>
            <a:noFill/>
          </p:spPr>
          <p:txBody>
            <a:bodyPr wrap="square" rtlCol="0">
              <a:spAutoFit/>
            </a:bodyPr>
            <a:lstStyle/>
            <a:p>
              <a:r>
                <a:rPr lang="en-US" altLang="ko-KR" sz="2000" b="1" dirty="0" smtClean="0">
                  <a:latin typeface="나눔고딕" panose="020D0604000000000000" pitchFamily="50" charset="-127"/>
                  <a:ea typeface="나눔고딕" panose="020D0604000000000000" pitchFamily="50" charset="-127"/>
                </a:rPr>
                <a:t>SSD: </a:t>
              </a:r>
              <a:r>
                <a:rPr lang="en-US" altLang="ko-KR" sz="2000" b="1" dirty="0">
                  <a:latin typeface="나눔고딕" panose="020D0604000000000000" pitchFamily="50" charset="-127"/>
                  <a:ea typeface="나눔고딕" panose="020D0604000000000000" pitchFamily="50" charset="-127"/>
                </a:rPr>
                <a:t>Related Work _ R-CNN Family</a:t>
              </a:r>
              <a:endParaRPr lang="ko-KR" altLang="en-US" sz="2000" b="1" dirty="0">
                <a:latin typeface="나눔고딕" panose="020D0604000000000000" pitchFamily="50" charset="-127"/>
                <a:ea typeface="나눔고딕" panose="020D0604000000000000" pitchFamily="50" charset="-127"/>
              </a:endParaRPr>
            </a:p>
            <a:p>
              <a:endParaRPr lang="en-US" altLang="ko-KR" sz="2000" b="1" dirty="0" smtClean="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888" y="1130506"/>
            <a:ext cx="5670283" cy="2881799"/>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888" y="4012305"/>
            <a:ext cx="5492044" cy="2795549"/>
          </a:xfrm>
          <a:prstGeom prst="rect">
            <a:avLst/>
          </a:prstGeom>
        </p:spPr>
      </p:pic>
      <p:sp>
        <p:nvSpPr>
          <p:cNvPr id="16" name="TextBox 15"/>
          <p:cNvSpPr txBox="1"/>
          <p:nvPr/>
        </p:nvSpPr>
        <p:spPr>
          <a:xfrm>
            <a:off x="6238831" y="2785178"/>
            <a:ext cx="3565569" cy="2554545"/>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R-CNN </a:t>
            </a:r>
            <a:r>
              <a:rPr lang="ko-KR" altLang="en-US" sz="1600" b="1" dirty="0" smtClean="0">
                <a:latin typeface="나눔고딕" panose="020D0604000000000000" pitchFamily="50" charset="-127"/>
                <a:ea typeface="나눔고딕" panose="020D0604000000000000" pitchFamily="50" charset="-127"/>
              </a:rPr>
              <a:t>계열</a:t>
            </a:r>
            <a:endParaRPr lang="en-US" altLang="ko-KR" sz="1600" b="1" dirty="0" smtClean="0">
              <a:latin typeface="나눔고딕" panose="020D0604000000000000" pitchFamily="50" charset="-127"/>
              <a:ea typeface="나눔고딕" panose="020D0604000000000000" pitchFamily="50" charset="-127"/>
            </a:endParaRPr>
          </a:p>
          <a:p>
            <a:pPr marL="285750" indent="-285750">
              <a:lnSpc>
                <a:spcPct val="200000"/>
              </a:lnSpc>
              <a:buFontTx/>
              <a:buChar char="-"/>
            </a:pPr>
            <a:r>
              <a:rPr lang="en-US" altLang="ko-KR" sz="1600" b="1" dirty="0" smtClean="0">
                <a:solidFill>
                  <a:srgbClr val="0563C1"/>
                </a:solidFill>
                <a:latin typeface="나눔고딕" panose="020D0604000000000000" pitchFamily="50" charset="-127"/>
                <a:ea typeface="나눔고딕" panose="020D0604000000000000" pitchFamily="50" charset="-127"/>
              </a:rPr>
              <a:t>Region proposal</a:t>
            </a:r>
            <a:r>
              <a:rPr lang="en-US" altLang="ko-KR" sz="1600" b="1" dirty="0" smtClean="0">
                <a:solidFill>
                  <a:schemeClr val="accent5"/>
                </a:solidFill>
                <a:latin typeface="나눔고딕" panose="020D0604000000000000" pitchFamily="50" charset="-127"/>
                <a:ea typeface="나눔고딕" panose="020D0604000000000000" pitchFamily="50" charset="-127"/>
              </a:rPr>
              <a:t> </a:t>
            </a:r>
            <a:r>
              <a:rPr lang="en-US" altLang="ko-KR" sz="1600" b="1" dirty="0" smtClean="0">
                <a:latin typeface="나눔고딕" panose="020D0604000000000000" pitchFamily="50" charset="-127"/>
                <a:ea typeface="나눔고딕" panose="020D0604000000000000" pitchFamily="50" charset="-127"/>
              </a:rPr>
              <a:t>method </a:t>
            </a:r>
          </a:p>
          <a:p>
            <a:pPr marL="285750" indent="-285750">
              <a:lnSpc>
                <a:spcPct val="200000"/>
              </a:lnSpc>
              <a:buFontTx/>
              <a:buChar char="-"/>
            </a:pPr>
            <a:r>
              <a:rPr lang="ko-KR" altLang="en-US" sz="1600" b="1" dirty="0" smtClean="0">
                <a:latin typeface="나눔고딕" panose="020D0604000000000000" pitchFamily="50" charset="-127"/>
                <a:ea typeface="나눔고딕" panose="020D0604000000000000" pitchFamily="50" charset="-127"/>
              </a:rPr>
              <a:t>정확성 높음</a:t>
            </a:r>
            <a:endParaRPr lang="en-US" altLang="ko-KR" sz="1600" b="1" dirty="0" smtClean="0">
              <a:latin typeface="나눔고딕" panose="020D0604000000000000" pitchFamily="50" charset="-127"/>
              <a:ea typeface="나눔고딕" panose="020D0604000000000000" pitchFamily="50" charset="-127"/>
            </a:endParaRPr>
          </a:p>
          <a:p>
            <a:pPr marL="285750" indent="-285750">
              <a:lnSpc>
                <a:spcPct val="200000"/>
              </a:lnSpc>
              <a:buFontTx/>
              <a:buChar char="-"/>
            </a:pPr>
            <a:r>
              <a:rPr lang="ko-KR" altLang="en-US" sz="1600" b="1" dirty="0" smtClean="0">
                <a:latin typeface="나눔고딕" panose="020D0604000000000000" pitchFamily="50" charset="-127"/>
                <a:ea typeface="나눔고딕" panose="020D0604000000000000" pitchFamily="50" charset="-127"/>
              </a:rPr>
              <a:t>실시간이라고 볼 수 없을 정도로 </a:t>
            </a:r>
            <a:r>
              <a:rPr lang="en-US" altLang="ko-KR" sz="1600" b="1" dirty="0" smtClean="0">
                <a:latin typeface="나눔고딕" panose="020D0604000000000000" pitchFamily="50" charset="-127"/>
                <a:ea typeface="나눔고딕" panose="020D0604000000000000" pitchFamily="50" charset="-127"/>
              </a:rPr>
              <a:t/>
            </a:r>
            <a:br>
              <a:rPr lang="en-US" altLang="ko-KR" sz="1600" b="1" dirty="0" smtClean="0">
                <a:latin typeface="나눔고딕" panose="020D0604000000000000" pitchFamily="50" charset="-127"/>
                <a:ea typeface="나눔고딕" panose="020D0604000000000000" pitchFamily="50" charset="-127"/>
              </a:rPr>
            </a:br>
            <a:r>
              <a:rPr lang="ko-KR" altLang="en-US" sz="1600" b="1" dirty="0" smtClean="0">
                <a:latin typeface="나눔고딕" panose="020D0604000000000000" pitchFamily="50" charset="-127"/>
                <a:ea typeface="나눔고딕" panose="020D0604000000000000" pitchFamily="50" charset="-127"/>
              </a:rPr>
              <a:t>느린 속도</a:t>
            </a:r>
            <a:endParaRPr lang="en-US" altLang="ko-KR" sz="1600" b="1"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555024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2644570"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Related Work</a:t>
              </a: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6" name="TextBox 15"/>
          <p:cNvSpPr txBox="1"/>
          <p:nvPr/>
        </p:nvSpPr>
        <p:spPr>
          <a:xfrm>
            <a:off x="6147926" y="3049528"/>
            <a:ext cx="3381086" cy="1569660"/>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Not use Region proposal</a:t>
            </a:r>
          </a:p>
          <a:p>
            <a:pPr marL="285750" indent="-285750">
              <a:lnSpc>
                <a:spcPct val="200000"/>
              </a:lnSpc>
              <a:buFontTx/>
              <a:buChar char="-"/>
            </a:pPr>
            <a:r>
              <a:rPr lang="en-US" altLang="ko-KR" sz="1600" b="1" dirty="0" smtClean="0">
                <a:solidFill>
                  <a:srgbClr val="0563C1"/>
                </a:solidFill>
                <a:latin typeface="나눔고딕" panose="020D0604000000000000" pitchFamily="50" charset="-127"/>
                <a:ea typeface="나눔고딕" panose="020D0604000000000000" pitchFamily="50" charset="-127"/>
              </a:rPr>
              <a:t>Sing-shot detector</a:t>
            </a:r>
          </a:p>
          <a:p>
            <a:pPr marL="285750" indent="-285750">
              <a:lnSpc>
                <a:spcPct val="200000"/>
              </a:lnSpc>
              <a:buFontTx/>
              <a:buChar char="-"/>
            </a:pPr>
            <a:r>
              <a:rPr lang="ko-KR" altLang="en-US" sz="1600" b="1" dirty="0" smtClean="0">
                <a:latin typeface="나눔고딕" panose="020D0604000000000000" pitchFamily="50" charset="-127"/>
                <a:ea typeface="나눔고딕" panose="020D0604000000000000" pitchFamily="50" charset="-127"/>
              </a:rPr>
              <a:t>낮은 정확성</a:t>
            </a:r>
            <a:endParaRPr lang="en-US" altLang="ko-KR" sz="1600" b="1" dirty="0" smtClean="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893" y="1167814"/>
            <a:ext cx="5470152" cy="2773214"/>
          </a:xfrm>
          <a:prstGeom prst="rect">
            <a:avLst/>
          </a:prstGeom>
        </p:spPr>
      </p:pic>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893" y="3742061"/>
            <a:ext cx="5595462" cy="2773214"/>
          </a:xfrm>
          <a:prstGeom prst="rect">
            <a:avLst/>
          </a:prstGeom>
        </p:spPr>
      </p:pic>
    </p:spTree>
    <p:extLst>
      <p:ext uri="{BB962C8B-B14F-4D97-AF65-F5344CB8AC3E}">
        <p14:creationId xmlns:p14="http://schemas.microsoft.com/office/powerpoint/2010/main" val="1915270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2514278"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Introduction</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4450018"/>
            <a:ext cx="7297832" cy="2554545"/>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Region Proposal generation</a:t>
            </a:r>
            <a:r>
              <a:rPr lang="ko-KR" altLang="en-US" sz="1600" b="1" dirty="0" smtClean="0">
                <a:latin typeface="나눔고딕" panose="020D0604000000000000" pitchFamily="50" charset="-127"/>
                <a:ea typeface="나눔고딕" panose="020D0604000000000000" pitchFamily="50" charset="-127"/>
              </a:rPr>
              <a:t>을 사용하지 않음</a:t>
            </a:r>
            <a:r>
              <a:rPr lang="en-US" altLang="ko-KR" sz="1600" b="1" dirty="0" smtClean="0">
                <a:latin typeface="나눔고딕" panose="020D0604000000000000" pitchFamily="50" charset="-127"/>
                <a:ea typeface="나눔고딕" panose="020D0604000000000000" pitchFamily="50" charset="-127"/>
              </a:rPr>
              <a:t>: R-CNN </a:t>
            </a:r>
            <a:r>
              <a:rPr lang="ko-KR" altLang="en-US" sz="1600" b="1" dirty="0" smtClean="0">
                <a:latin typeface="나눔고딕" panose="020D0604000000000000" pitchFamily="50" charset="-127"/>
                <a:ea typeface="나눔고딕" panose="020D0604000000000000" pitchFamily="50" charset="-127"/>
              </a:rPr>
              <a:t>계열과의 차이점</a:t>
            </a:r>
            <a:endParaRPr lang="en-US" altLang="ko-KR" sz="1600" b="1" dirty="0">
              <a:latin typeface="나눔고딕" panose="020D0604000000000000" pitchFamily="50" charset="-127"/>
              <a:ea typeface="나눔고딕" panose="020D0604000000000000" pitchFamily="50" charset="-127"/>
            </a:endParaRPr>
          </a:p>
          <a:p>
            <a:pPr>
              <a:lnSpc>
                <a:spcPct val="200000"/>
              </a:lnSpc>
            </a:pPr>
            <a:r>
              <a:rPr lang="en-US" altLang="ko-KR" sz="1600" b="1" dirty="0">
                <a:latin typeface="나눔고딕" panose="020D0604000000000000" pitchFamily="50" charset="-127"/>
                <a:ea typeface="나눔고딕" panose="020D0604000000000000" pitchFamily="50" charset="-127"/>
                <a:sym typeface="Wingdings" panose="05000000000000000000" pitchFamily="2" charset="2"/>
              </a:rPr>
              <a:t>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 </a:t>
            </a:r>
            <a:r>
              <a:rPr lang="en-US" altLang="ko-KR" sz="1600" b="1" dirty="0" smtClean="0">
                <a:solidFill>
                  <a:srgbClr val="FF0000"/>
                </a:solidFill>
                <a:latin typeface="나눔고딕" panose="020D0604000000000000" pitchFamily="50" charset="-127"/>
                <a:ea typeface="나눔고딕" panose="020D0604000000000000" pitchFamily="50" charset="-127"/>
                <a:sym typeface="Wingdings" panose="05000000000000000000" pitchFamily="2" charset="2"/>
              </a:rPr>
              <a:t>Real-time Object Detection</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Multi-scale feature maps: YOLO</a:t>
            </a:r>
            <a:r>
              <a:rPr lang="ko-KR" altLang="en-US" sz="1600" b="1" dirty="0" smtClean="0">
                <a:latin typeface="나눔고딕" panose="020D0604000000000000" pitchFamily="50" charset="-127"/>
                <a:ea typeface="나눔고딕" panose="020D0604000000000000" pitchFamily="50" charset="-127"/>
              </a:rPr>
              <a:t>와의 차이점</a:t>
            </a:r>
            <a:endParaRPr lang="en-US" altLang="ko-KR" sz="1600" b="1" dirty="0" smtClean="0">
              <a:latin typeface="나눔고딕" panose="020D0604000000000000" pitchFamily="50" charset="-127"/>
              <a:ea typeface="나눔고딕" panose="020D0604000000000000" pitchFamily="50" charset="-127"/>
            </a:endParaRPr>
          </a:p>
          <a:p>
            <a:pPr>
              <a:lnSpc>
                <a:spcPct val="200000"/>
              </a:lnSpc>
            </a:pPr>
            <a:r>
              <a:rPr lang="en-US" altLang="ko-KR" sz="1600" b="1" dirty="0">
                <a:latin typeface="나눔고딕" panose="020D0604000000000000" pitchFamily="50" charset="-127"/>
                <a:ea typeface="나눔고딕" panose="020D0604000000000000" pitchFamily="50" charset="-127"/>
                <a:sym typeface="Wingdings" panose="05000000000000000000" pitchFamily="2" charset="2"/>
              </a:rPr>
              <a:t>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 </a:t>
            </a:r>
            <a:r>
              <a:rPr lang="ko-KR" altLang="en-US" sz="1600" b="1" dirty="0" smtClean="0">
                <a:solidFill>
                  <a:srgbClr val="FF0000"/>
                </a:solidFill>
                <a:latin typeface="나눔고딕" panose="020D0604000000000000" pitchFamily="50" charset="-127"/>
                <a:ea typeface="나눔고딕" panose="020D0604000000000000" pitchFamily="50" charset="-127"/>
                <a:sym typeface="Wingdings" panose="05000000000000000000" pitchFamily="2" charset="2"/>
              </a:rPr>
              <a:t>다양한 크기의 이미지에서 </a:t>
            </a:r>
            <a:r>
              <a:rPr lang="en-US" altLang="ko-KR" sz="1600" b="1" dirty="0" smtClean="0">
                <a:solidFill>
                  <a:srgbClr val="FF0000"/>
                </a:solidFill>
                <a:latin typeface="나눔고딕" panose="020D0604000000000000" pitchFamily="50" charset="-127"/>
                <a:ea typeface="나눔고딕" panose="020D0604000000000000" pitchFamily="50" charset="-127"/>
                <a:sym typeface="Wingdings" panose="05000000000000000000" pitchFamily="2" charset="2"/>
              </a:rPr>
              <a:t>detection </a:t>
            </a:r>
            <a:r>
              <a:rPr lang="ko-KR" altLang="en-US" sz="1600" b="1" dirty="0" smtClean="0">
                <a:solidFill>
                  <a:srgbClr val="FF0000"/>
                </a:solidFill>
                <a:latin typeface="나눔고딕" panose="020D0604000000000000" pitchFamily="50" charset="-127"/>
                <a:ea typeface="나눔고딕" panose="020D0604000000000000" pitchFamily="50" charset="-127"/>
                <a:sym typeface="Wingdings" panose="05000000000000000000" pitchFamily="2" charset="2"/>
              </a:rPr>
              <a:t>정확도를 높임</a:t>
            </a:r>
            <a:endParaRPr lang="en-US" altLang="ko-KR" sz="1600" b="1" dirty="0" smtClean="0">
              <a:solidFill>
                <a:srgbClr val="FF0000"/>
              </a:solidFill>
              <a:latin typeface="나눔고딕" panose="020D0604000000000000" pitchFamily="50" charset="-127"/>
              <a:ea typeface="나눔고딕" panose="020D0604000000000000" pitchFamily="50" charset="-127"/>
            </a:endParaRPr>
          </a:p>
          <a:p>
            <a:pPr marL="285750" indent="-285750">
              <a:lnSpc>
                <a:spcPct val="200000"/>
              </a:lnSpc>
              <a:buFontTx/>
              <a:buChar char="-"/>
            </a:pPr>
            <a:endParaRPr lang="en-US" altLang="ko-KR" sz="1600" b="1" dirty="0" smtClean="0">
              <a:solidFill>
                <a:srgbClr val="FF0000"/>
              </a:solidFill>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1282" t="20016" b="21308"/>
          <a:stretch/>
        </p:blipFill>
        <p:spPr>
          <a:xfrm>
            <a:off x="76378" y="1238014"/>
            <a:ext cx="9779000" cy="2882900"/>
          </a:xfrm>
          <a:prstGeom prst="rect">
            <a:avLst/>
          </a:prstGeom>
        </p:spPr>
      </p:pic>
    </p:spTree>
    <p:extLst>
      <p:ext uri="{BB962C8B-B14F-4D97-AF65-F5344CB8AC3E}">
        <p14:creationId xmlns:p14="http://schemas.microsoft.com/office/powerpoint/2010/main" val="63691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2514278"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Introduction</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4450018"/>
            <a:ext cx="7297832" cy="2554545"/>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Region Proposal generation</a:t>
            </a:r>
            <a:r>
              <a:rPr lang="ko-KR" altLang="en-US" sz="1600" b="1" dirty="0" smtClean="0">
                <a:latin typeface="나눔고딕" panose="020D0604000000000000" pitchFamily="50" charset="-127"/>
                <a:ea typeface="나눔고딕" panose="020D0604000000000000" pitchFamily="50" charset="-127"/>
              </a:rPr>
              <a:t>을 사용하지 않음</a:t>
            </a:r>
            <a:r>
              <a:rPr lang="en-US" altLang="ko-KR" sz="1600" b="1" dirty="0" smtClean="0">
                <a:latin typeface="나눔고딕" panose="020D0604000000000000" pitchFamily="50" charset="-127"/>
                <a:ea typeface="나눔고딕" panose="020D0604000000000000" pitchFamily="50" charset="-127"/>
              </a:rPr>
              <a:t>: R-CNN </a:t>
            </a:r>
            <a:r>
              <a:rPr lang="ko-KR" altLang="en-US" sz="1600" b="1" dirty="0" smtClean="0">
                <a:latin typeface="나눔고딕" panose="020D0604000000000000" pitchFamily="50" charset="-127"/>
                <a:ea typeface="나눔고딕" panose="020D0604000000000000" pitchFamily="50" charset="-127"/>
              </a:rPr>
              <a:t>계열과의 차이점</a:t>
            </a:r>
            <a:endParaRPr lang="en-US" altLang="ko-KR" sz="1600" b="1" dirty="0">
              <a:latin typeface="나눔고딕" panose="020D0604000000000000" pitchFamily="50" charset="-127"/>
              <a:ea typeface="나눔고딕" panose="020D0604000000000000" pitchFamily="50" charset="-127"/>
            </a:endParaRPr>
          </a:p>
          <a:p>
            <a:pPr>
              <a:lnSpc>
                <a:spcPct val="200000"/>
              </a:lnSpc>
            </a:pPr>
            <a:r>
              <a:rPr lang="en-US" altLang="ko-KR" sz="1600" b="1" dirty="0">
                <a:latin typeface="나눔고딕" panose="020D0604000000000000" pitchFamily="50" charset="-127"/>
                <a:ea typeface="나눔고딕" panose="020D0604000000000000" pitchFamily="50" charset="-127"/>
                <a:sym typeface="Wingdings" panose="05000000000000000000" pitchFamily="2" charset="2"/>
              </a:rPr>
              <a:t>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 </a:t>
            </a:r>
            <a:r>
              <a:rPr lang="en-US" altLang="ko-KR" sz="1600" b="1" dirty="0" smtClean="0">
                <a:solidFill>
                  <a:srgbClr val="FF0000"/>
                </a:solidFill>
                <a:latin typeface="나눔고딕" panose="020D0604000000000000" pitchFamily="50" charset="-127"/>
                <a:ea typeface="나눔고딕" panose="020D0604000000000000" pitchFamily="50" charset="-127"/>
                <a:sym typeface="Wingdings" panose="05000000000000000000" pitchFamily="2" charset="2"/>
              </a:rPr>
              <a:t>Real-time Object Detection</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Multi-scale feature maps: YOLO</a:t>
            </a:r>
            <a:r>
              <a:rPr lang="ko-KR" altLang="en-US" sz="1600" b="1" dirty="0" smtClean="0">
                <a:latin typeface="나눔고딕" panose="020D0604000000000000" pitchFamily="50" charset="-127"/>
                <a:ea typeface="나눔고딕" panose="020D0604000000000000" pitchFamily="50" charset="-127"/>
              </a:rPr>
              <a:t>와의 차이점</a:t>
            </a:r>
            <a:endParaRPr lang="en-US" altLang="ko-KR" sz="1600" b="1" dirty="0" smtClean="0">
              <a:latin typeface="나눔고딕" panose="020D0604000000000000" pitchFamily="50" charset="-127"/>
              <a:ea typeface="나눔고딕" panose="020D0604000000000000" pitchFamily="50" charset="-127"/>
            </a:endParaRPr>
          </a:p>
          <a:p>
            <a:pPr>
              <a:lnSpc>
                <a:spcPct val="200000"/>
              </a:lnSpc>
            </a:pPr>
            <a:r>
              <a:rPr lang="en-US" altLang="ko-KR" sz="1600" b="1" dirty="0">
                <a:latin typeface="나눔고딕" panose="020D0604000000000000" pitchFamily="50" charset="-127"/>
                <a:ea typeface="나눔고딕" panose="020D0604000000000000" pitchFamily="50" charset="-127"/>
                <a:sym typeface="Wingdings" panose="05000000000000000000" pitchFamily="2" charset="2"/>
              </a:rPr>
              <a:t>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 </a:t>
            </a:r>
            <a:r>
              <a:rPr lang="ko-KR" altLang="en-US" sz="1600" b="1" dirty="0" smtClean="0">
                <a:solidFill>
                  <a:srgbClr val="FF0000"/>
                </a:solidFill>
                <a:latin typeface="나눔고딕" panose="020D0604000000000000" pitchFamily="50" charset="-127"/>
                <a:ea typeface="나눔고딕" panose="020D0604000000000000" pitchFamily="50" charset="-127"/>
                <a:sym typeface="Wingdings" panose="05000000000000000000" pitchFamily="2" charset="2"/>
              </a:rPr>
              <a:t>다양한 크기의 이미지에서 </a:t>
            </a:r>
            <a:r>
              <a:rPr lang="en-US" altLang="ko-KR" sz="1600" b="1" dirty="0" smtClean="0">
                <a:solidFill>
                  <a:srgbClr val="FF0000"/>
                </a:solidFill>
                <a:latin typeface="나눔고딕" panose="020D0604000000000000" pitchFamily="50" charset="-127"/>
                <a:ea typeface="나눔고딕" panose="020D0604000000000000" pitchFamily="50" charset="-127"/>
                <a:sym typeface="Wingdings" panose="05000000000000000000" pitchFamily="2" charset="2"/>
              </a:rPr>
              <a:t>detection </a:t>
            </a:r>
            <a:r>
              <a:rPr lang="ko-KR" altLang="en-US" sz="1600" b="1" dirty="0" smtClean="0">
                <a:solidFill>
                  <a:srgbClr val="FF0000"/>
                </a:solidFill>
                <a:latin typeface="나눔고딕" panose="020D0604000000000000" pitchFamily="50" charset="-127"/>
                <a:ea typeface="나눔고딕" panose="020D0604000000000000" pitchFamily="50" charset="-127"/>
                <a:sym typeface="Wingdings" panose="05000000000000000000" pitchFamily="2" charset="2"/>
              </a:rPr>
              <a:t>정확도를 높임</a:t>
            </a:r>
            <a:endParaRPr lang="en-US" altLang="ko-KR" sz="1600" b="1" dirty="0" smtClean="0">
              <a:solidFill>
                <a:srgbClr val="FF0000"/>
              </a:solidFill>
              <a:latin typeface="나눔고딕" panose="020D0604000000000000" pitchFamily="50" charset="-127"/>
              <a:ea typeface="나눔고딕" panose="020D0604000000000000" pitchFamily="50" charset="-127"/>
            </a:endParaRPr>
          </a:p>
          <a:p>
            <a:pPr marL="285750" indent="-285750">
              <a:lnSpc>
                <a:spcPct val="200000"/>
              </a:lnSpc>
              <a:buFontTx/>
              <a:buChar char="-"/>
            </a:pPr>
            <a:endParaRPr lang="en-US" altLang="ko-KR" sz="1600" b="1" dirty="0" smtClean="0">
              <a:solidFill>
                <a:srgbClr val="FF0000"/>
              </a:solidFill>
              <a:latin typeface="나눔고딕" panose="020D0604000000000000" pitchFamily="50" charset="-127"/>
              <a:ea typeface="나눔고딕" panose="020D0604000000000000" pitchFamily="50" charset="-127"/>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218" y="1180652"/>
            <a:ext cx="4573455" cy="3482304"/>
          </a:xfrm>
          <a:prstGeom prst="rect">
            <a:avLst/>
          </a:prstGeom>
        </p:spPr>
      </p:pic>
      <p:pic>
        <p:nvPicPr>
          <p:cNvPr id="4" name="그림 3"/>
          <p:cNvPicPr>
            <a:picLocks noChangeAspect="1"/>
          </p:cNvPicPr>
          <p:nvPr/>
        </p:nvPicPr>
        <p:blipFill rotWithShape="1">
          <a:blip r:embed="rId5">
            <a:extLst>
              <a:ext uri="{28A0092B-C50C-407E-A947-70E740481C1C}">
                <a14:useLocalDpi xmlns:a14="http://schemas.microsoft.com/office/drawing/2010/main" val="0"/>
              </a:ext>
            </a:extLst>
          </a:blip>
          <a:srcRect l="37622" t="28424" b="58463"/>
          <a:stretch/>
        </p:blipFill>
        <p:spPr>
          <a:xfrm>
            <a:off x="3910210" y="2070188"/>
            <a:ext cx="2879463" cy="457200"/>
          </a:xfrm>
          <a:prstGeom prst="rect">
            <a:avLst/>
          </a:prstGeom>
        </p:spPr>
      </p:pic>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218" y="1180652"/>
            <a:ext cx="4573455" cy="3482304"/>
          </a:xfrm>
          <a:prstGeom prst="rect">
            <a:avLst/>
          </a:prstGeom>
        </p:spPr>
      </p:pic>
      <p:pic>
        <p:nvPicPr>
          <p:cNvPr id="5" name="그림 4"/>
          <p:cNvPicPr>
            <a:picLocks noChangeAspect="1"/>
          </p:cNvPicPr>
          <p:nvPr/>
        </p:nvPicPr>
        <p:blipFill rotWithShape="1">
          <a:blip r:embed="rId6">
            <a:extLst>
              <a:ext uri="{28A0092B-C50C-407E-A947-70E740481C1C}">
                <a14:useLocalDpi xmlns:a14="http://schemas.microsoft.com/office/drawing/2010/main" val="0"/>
              </a:ext>
            </a:extLst>
          </a:blip>
          <a:srcRect l="36963" r="41743" b="34942"/>
          <a:stretch/>
        </p:blipFill>
        <p:spPr>
          <a:xfrm>
            <a:off x="3898305" y="1209227"/>
            <a:ext cx="962025" cy="2238822"/>
          </a:xfrm>
          <a:prstGeom prst="rect">
            <a:avLst/>
          </a:prstGeom>
        </p:spPr>
      </p:pic>
    </p:spTree>
    <p:extLst>
      <p:ext uri="{BB962C8B-B14F-4D97-AF65-F5344CB8AC3E}">
        <p14:creationId xmlns:p14="http://schemas.microsoft.com/office/powerpoint/2010/main" val="302708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4162165"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The Single Shot Detector</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4157980"/>
            <a:ext cx="8878969" cy="2062103"/>
          </a:xfrm>
          <a:prstGeom prst="rect">
            <a:avLst/>
          </a:prstGeom>
          <a:noFill/>
        </p:spPr>
        <p:txBody>
          <a:bodyPr wrap="none" rtlCol="0">
            <a:spAutoFit/>
          </a:bodyPr>
          <a:lstStyle/>
          <a:p>
            <a:pPr marL="285750" indent="-285750">
              <a:lnSpc>
                <a:spcPct val="200000"/>
              </a:lnSpc>
              <a:buFontTx/>
              <a:buChar char="-"/>
            </a:pPr>
            <a:r>
              <a:rPr lang="ko-KR" altLang="en-US" sz="1600" b="1" dirty="0" smtClean="0">
                <a:latin typeface="나눔고딕" panose="020D0604000000000000" pitchFamily="50" charset="-127"/>
                <a:ea typeface="나눔고딕" panose="020D0604000000000000" pitchFamily="50" charset="-127"/>
              </a:rPr>
              <a:t>트레이닝 할 때 이미지와 </a:t>
            </a:r>
            <a:r>
              <a:rPr lang="en-US" altLang="ko-KR" sz="1600" b="1" dirty="0" smtClean="0">
                <a:latin typeface="나눔고딕" panose="020D0604000000000000" pitchFamily="50" charset="-127"/>
                <a:ea typeface="나눔고딕" panose="020D0604000000000000" pitchFamily="50" charset="-127"/>
              </a:rPr>
              <a:t>GT(ground truth) boxes </a:t>
            </a:r>
            <a:r>
              <a:rPr lang="ko-KR" altLang="en-US" sz="1600" b="1" dirty="0" smtClean="0">
                <a:latin typeface="나눔고딕" panose="020D0604000000000000" pitchFamily="50" charset="-127"/>
                <a:ea typeface="나눔고딕" panose="020D0604000000000000" pitchFamily="50" charset="-127"/>
              </a:rPr>
              <a:t>필요</a:t>
            </a:r>
            <a:endParaRPr lang="en-US" altLang="ko-KR" sz="1600" b="1" dirty="0" smtClean="0">
              <a:latin typeface="나눔고딕" panose="020D0604000000000000" pitchFamily="50" charset="-127"/>
              <a:ea typeface="나눔고딕" panose="020D0604000000000000" pitchFamily="50" charset="-127"/>
            </a:endParaRPr>
          </a:p>
          <a:p>
            <a:pPr marL="285750" indent="-285750">
              <a:lnSpc>
                <a:spcPct val="200000"/>
              </a:lnSpc>
              <a:buFontTx/>
              <a:buChar char="-"/>
            </a:pPr>
            <a:r>
              <a:rPr lang="ko-KR" altLang="en-US" sz="1600" b="1" dirty="0" smtClean="0">
                <a:latin typeface="나눔고딕" panose="020D0604000000000000" pitchFamily="50" charset="-127"/>
                <a:ea typeface="나눔고딕" panose="020D0604000000000000" pitchFamily="50" charset="-127"/>
              </a:rPr>
              <a:t>정확도를 높이기 위해 여러 크기의 </a:t>
            </a:r>
            <a:r>
              <a:rPr lang="en-US" altLang="ko-KR" sz="1600" b="1" dirty="0" smtClean="0">
                <a:latin typeface="나눔고딕" panose="020D0604000000000000" pitchFamily="50" charset="-127"/>
                <a:ea typeface="나눔고딕" panose="020D0604000000000000" pitchFamily="50" charset="-127"/>
              </a:rPr>
              <a:t>feature map</a:t>
            </a:r>
            <a:r>
              <a:rPr lang="ko-KR" altLang="en-US" sz="1600" b="1" dirty="0" smtClean="0">
                <a:latin typeface="나눔고딕" panose="020D0604000000000000" pitchFamily="50" charset="-127"/>
                <a:ea typeface="나눔고딕" panose="020D0604000000000000" pitchFamily="50" charset="-127"/>
              </a:rPr>
              <a:t>에서 다른 비율의 </a:t>
            </a:r>
            <a:r>
              <a:rPr lang="en-US" altLang="ko-KR" sz="1600" b="1" dirty="0" smtClean="0">
                <a:latin typeface="나눔고딕" panose="020D0604000000000000" pitchFamily="50" charset="-127"/>
                <a:ea typeface="나눔고딕" panose="020D0604000000000000" pitchFamily="50" charset="-127"/>
              </a:rPr>
              <a:t>default box</a:t>
            </a:r>
            <a:r>
              <a:rPr lang="ko-KR" altLang="en-US" sz="1600" b="1" dirty="0" smtClean="0">
                <a:latin typeface="나눔고딕" panose="020D0604000000000000" pitchFamily="50" charset="-127"/>
                <a:ea typeface="나눔고딕" panose="020D0604000000000000" pitchFamily="50" charset="-127"/>
              </a:rPr>
              <a:t>를 사용해서</a:t>
            </a:r>
            <a:r>
              <a:rPr lang="en-US" altLang="ko-KR" sz="1600" b="1" dirty="0" smtClean="0">
                <a:latin typeface="나눔고딕" panose="020D0604000000000000" pitchFamily="50" charset="-127"/>
                <a:ea typeface="나눔고딕" panose="020D0604000000000000" pitchFamily="50" charset="-127"/>
              </a:rPr>
              <a:t/>
            </a:r>
            <a:br>
              <a:rPr lang="en-US" altLang="ko-KR" sz="1600" b="1" dirty="0" smtClean="0">
                <a:latin typeface="나눔고딕" panose="020D0604000000000000" pitchFamily="50" charset="-127"/>
                <a:ea typeface="나눔고딕" panose="020D0604000000000000" pitchFamily="50" charset="-127"/>
              </a:rPr>
            </a:br>
            <a:r>
              <a:rPr lang="en-US" altLang="ko-KR" sz="1600" b="1" dirty="0" smtClean="0">
                <a:latin typeface="나눔고딕" panose="020D0604000000000000" pitchFamily="50" charset="-127"/>
                <a:ea typeface="나눔고딕" panose="020D0604000000000000" pitchFamily="50" charset="-127"/>
              </a:rPr>
              <a:t>detection</a:t>
            </a:r>
            <a:r>
              <a:rPr lang="ko-KR" altLang="en-US" sz="1600" b="1" dirty="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수행</a:t>
            </a:r>
            <a:endParaRPr lang="en-US" altLang="ko-KR" sz="1600" b="1" dirty="0" smtClean="0">
              <a:latin typeface="나눔고딕" panose="020D0604000000000000" pitchFamily="50" charset="-127"/>
              <a:ea typeface="나눔고딕" panose="020D0604000000000000" pitchFamily="50" charset="-127"/>
            </a:endParaRPr>
          </a:p>
          <a:p>
            <a:pPr marL="285750" indent="-285750">
              <a:lnSpc>
                <a:spcPct val="200000"/>
              </a:lnSpc>
              <a:buFontTx/>
              <a:buChar char="-"/>
            </a:pPr>
            <a:r>
              <a:rPr lang="ko-KR" altLang="en-US" sz="1600" b="1" dirty="0" smtClean="0">
                <a:latin typeface="나눔고딕" panose="020D0604000000000000" pitchFamily="50" charset="-127"/>
                <a:ea typeface="나눔고딕" panose="020D0604000000000000" pitchFamily="50" charset="-127"/>
              </a:rPr>
              <a:t>정확도 </a:t>
            </a:r>
            <a:r>
              <a:rPr lang="en-US" altLang="ko-KR" sz="1600" b="1" dirty="0" smtClean="0">
                <a:latin typeface="나눔고딕" panose="020D0604000000000000" pitchFamily="50" charset="-127"/>
                <a:ea typeface="나눔고딕" panose="020D0604000000000000" pitchFamily="50" charset="-127"/>
              </a:rPr>
              <a:t>VS </a:t>
            </a:r>
            <a:r>
              <a:rPr lang="ko-KR" altLang="en-US" sz="1600" b="1" dirty="0" smtClean="0">
                <a:latin typeface="나눔고딕" panose="020D0604000000000000" pitchFamily="50" charset="-127"/>
                <a:ea typeface="나눔고딕" panose="020D0604000000000000" pitchFamily="50" charset="-127"/>
              </a:rPr>
              <a:t>속도의 문제점의</a:t>
            </a:r>
            <a:r>
              <a:rPr lang="en-US" altLang="ko-KR" sz="1600" b="1" dirty="0" smtClean="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해결방안 제시</a:t>
            </a:r>
            <a:endParaRPr lang="en-US" altLang="ko-KR" sz="1600" b="1" dirty="0" smtClean="0">
              <a:latin typeface="나눔고딕" panose="020D0604000000000000" pitchFamily="50" charset="-127"/>
              <a:ea typeface="나눔고딕" panose="020D0604000000000000" pitchFamily="50" charset="-127"/>
            </a:endParaRPr>
          </a:p>
        </p:txBody>
      </p:sp>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4494" y="1296993"/>
            <a:ext cx="7062767" cy="2644354"/>
          </a:xfrm>
          <a:prstGeom prst="rect">
            <a:avLst/>
          </a:prstGeom>
        </p:spPr>
      </p:pic>
    </p:spTree>
    <p:extLst>
      <p:ext uri="{BB962C8B-B14F-4D97-AF65-F5344CB8AC3E}">
        <p14:creationId xmlns:p14="http://schemas.microsoft.com/office/powerpoint/2010/main" val="21553981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1690335"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Model</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4295253"/>
            <a:ext cx="8854173" cy="1569660"/>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Layer</a:t>
            </a:r>
            <a:r>
              <a:rPr lang="ko-KR" altLang="en-US" sz="1600" b="1" dirty="0" smtClean="0">
                <a:latin typeface="나눔고딕" panose="020D0604000000000000" pitchFamily="50" charset="-127"/>
                <a:ea typeface="나눔고딕" panose="020D0604000000000000" pitchFamily="50" charset="-127"/>
              </a:rPr>
              <a:t>는 </a:t>
            </a:r>
            <a:r>
              <a:rPr lang="en-US" altLang="ko-KR" sz="1600" b="1" dirty="0" smtClean="0">
                <a:latin typeface="나눔고딕" panose="020D0604000000000000" pitchFamily="50" charset="-127"/>
                <a:ea typeface="나눔고딕" panose="020D0604000000000000" pitchFamily="50" charset="-127"/>
              </a:rPr>
              <a:t>base network</a:t>
            </a:r>
            <a:r>
              <a:rPr lang="ko-KR" altLang="en-US" sz="1600" b="1" dirty="0" smtClean="0">
                <a:latin typeface="나눔고딕" panose="020D0604000000000000" pitchFamily="50" charset="-127"/>
                <a:ea typeface="나눔고딕" panose="020D0604000000000000" pitchFamily="50" charset="-127"/>
              </a:rPr>
              <a:t>와 그 </a:t>
            </a:r>
            <a:r>
              <a:rPr lang="ko-KR" altLang="en-US" sz="1600" b="1" dirty="0" err="1" smtClean="0">
                <a:latin typeface="나눔고딕" panose="020D0604000000000000" pitchFamily="50" charset="-127"/>
                <a:ea typeface="나눔고딕" panose="020D0604000000000000" pitchFamily="50" charset="-127"/>
              </a:rPr>
              <a:t>뒷</a:t>
            </a:r>
            <a:r>
              <a:rPr lang="ko-KR" altLang="en-US" sz="1600" b="1" dirty="0" smtClean="0">
                <a:latin typeface="나눔고딕" panose="020D0604000000000000" pitchFamily="50" charset="-127"/>
                <a:ea typeface="나눔고딕" panose="020D0604000000000000" pitchFamily="50" charset="-127"/>
              </a:rPr>
              <a:t> 단</a:t>
            </a:r>
            <a:r>
              <a:rPr lang="en-US" altLang="ko-KR" sz="1600" b="1" dirty="0" smtClean="0">
                <a:latin typeface="나눔고딕" panose="020D0604000000000000" pitchFamily="50" charset="-127"/>
                <a:ea typeface="나눔고딕" panose="020D0604000000000000" pitchFamily="50" charset="-127"/>
              </a:rPr>
              <a:t>(Extra Feature Layers)</a:t>
            </a:r>
            <a:r>
              <a:rPr lang="ko-KR" altLang="en-US" sz="1600" b="1" dirty="0" smtClean="0">
                <a:latin typeface="나눔고딕" panose="020D0604000000000000" pitchFamily="50" charset="-127"/>
                <a:ea typeface="나눔고딕" panose="020D0604000000000000" pitchFamily="50" charset="-127"/>
              </a:rPr>
              <a:t>로 나뉜다</a:t>
            </a:r>
            <a:r>
              <a:rPr lang="en-US" altLang="ko-KR" sz="1600" b="1" dirty="0">
                <a:latin typeface="나눔고딕" panose="020D0604000000000000" pitchFamily="50" charset="-127"/>
                <a:ea typeface="나눔고딕" panose="020D0604000000000000" pitchFamily="50" charset="-127"/>
              </a:rPr>
              <a:t>.</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Base network</a:t>
            </a:r>
            <a:r>
              <a:rPr lang="ko-KR" altLang="en-US" sz="1600" b="1" dirty="0" smtClean="0">
                <a:latin typeface="나눔고딕" panose="020D0604000000000000" pitchFamily="50" charset="-127"/>
                <a:ea typeface="나눔고딕" panose="020D0604000000000000" pitchFamily="50" charset="-127"/>
              </a:rPr>
              <a:t>는 이미지 </a:t>
            </a:r>
            <a:r>
              <a:rPr lang="en-US" altLang="ko-KR" sz="1600" b="1" dirty="0" smtClean="0">
                <a:latin typeface="나눔고딕" panose="020D0604000000000000" pitchFamily="50" charset="-127"/>
                <a:ea typeface="나눔고딕" panose="020D0604000000000000" pitchFamily="50" charset="-127"/>
              </a:rPr>
              <a:t>classification</a:t>
            </a:r>
            <a:r>
              <a:rPr lang="ko-KR" altLang="en-US" sz="1600" b="1" dirty="0" smtClean="0">
                <a:latin typeface="나눔고딕" panose="020D0604000000000000" pitchFamily="50" charset="-127"/>
                <a:ea typeface="나눔고딕" panose="020D0604000000000000" pitchFamily="50" charset="-127"/>
              </a:rPr>
              <a:t>에서 높은 성능을 보인 </a:t>
            </a:r>
            <a:r>
              <a:rPr lang="ko-KR" altLang="en-US" sz="1600" b="1" dirty="0" err="1" smtClean="0">
                <a:latin typeface="나눔고딕" panose="020D0604000000000000" pitchFamily="50" charset="-127"/>
                <a:ea typeface="나눔고딕" panose="020D0604000000000000" pitchFamily="50" charset="-127"/>
              </a:rPr>
              <a:t>아키텍쳐</a:t>
            </a:r>
            <a:r>
              <a:rPr lang="en-US" altLang="ko-KR" sz="1600" b="1" dirty="0" smtClean="0">
                <a:latin typeface="나눔고딕" panose="020D0604000000000000" pitchFamily="50" charset="-127"/>
                <a:ea typeface="나눔고딕" panose="020D0604000000000000" pitchFamily="50" charset="-127"/>
              </a:rPr>
              <a:t>(VGG</a:t>
            </a:r>
            <a:r>
              <a:rPr lang="ko-KR" altLang="en-US" sz="1600" b="1" dirty="0" smtClean="0">
                <a:latin typeface="나눔고딕" panose="020D0604000000000000" pitchFamily="50" charset="-127"/>
                <a:ea typeface="나눔고딕" panose="020D0604000000000000" pitchFamily="50" charset="-127"/>
              </a:rPr>
              <a:t>나 </a:t>
            </a:r>
            <a:r>
              <a:rPr lang="en-US" altLang="ko-KR" sz="1600" b="1" dirty="0" err="1" smtClean="0">
                <a:latin typeface="나눔고딕" panose="020D0604000000000000" pitchFamily="50" charset="-127"/>
                <a:ea typeface="나눔고딕" panose="020D0604000000000000" pitchFamily="50" charset="-127"/>
              </a:rPr>
              <a:t>ResNet</a:t>
            </a:r>
            <a:r>
              <a:rPr lang="en-US" altLang="ko-KR" sz="1600" b="1" dirty="0" smtClean="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등</a:t>
            </a:r>
            <a:r>
              <a:rPr lang="en-US" altLang="ko-KR" sz="1600" b="1" dirty="0" smtClean="0">
                <a:latin typeface="나눔고딕" panose="020D0604000000000000" pitchFamily="50" charset="-127"/>
                <a:ea typeface="나눔고딕" panose="020D0604000000000000" pitchFamily="50" charset="-127"/>
              </a:rPr>
              <a:t>)</a:t>
            </a:r>
            <a:r>
              <a:rPr lang="ko-KR" altLang="en-US" sz="1600" b="1" dirty="0" smtClean="0">
                <a:latin typeface="나눔고딕" panose="020D0604000000000000" pitchFamily="50" charset="-127"/>
                <a:ea typeface="나눔고딕" panose="020D0604000000000000" pitchFamily="50" charset="-127"/>
              </a:rPr>
              <a:t>를 기반으로 한다</a:t>
            </a:r>
            <a:r>
              <a:rPr lang="en-US" altLang="ko-KR" sz="1600" b="1" dirty="0" smtClean="0">
                <a:latin typeface="나눔고딕" panose="020D0604000000000000" pitchFamily="50" charset="-127"/>
                <a:ea typeface="나눔고딕" panose="020D0604000000000000" pitchFamily="50" charset="-127"/>
              </a:rPr>
              <a:t>.</a:t>
            </a:r>
            <a:endParaRPr lang="en-US" altLang="ko-KR" sz="1600" b="1" dirty="0">
              <a:latin typeface="나눔고딕" panose="020D0604000000000000" pitchFamily="50" charset="-127"/>
              <a:ea typeface="나눔고딕" panose="020D0604000000000000" pitchFamily="50" charset="-127"/>
            </a:endParaRPr>
          </a:p>
        </p:txBody>
      </p:sp>
      <p:pic>
        <p:nvPicPr>
          <p:cNvPr id="4" name="그림 3"/>
          <p:cNvPicPr>
            <a:picLocks noChangeAspect="1"/>
          </p:cNvPicPr>
          <p:nvPr/>
        </p:nvPicPr>
        <p:blipFill rotWithShape="1">
          <a:blip r:embed="rId4">
            <a:extLst>
              <a:ext uri="{28A0092B-C50C-407E-A947-70E740481C1C}">
                <a14:useLocalDpi xmlns:a14="http://schemas.microsoft.com/office/drawing/2010/main" val="0"/>
              </a:ext>
            </a:extLst>
          </a:blip>
          <a:srcRect l="1025" t="5863"/>
          <a:stretch/>
        </p:blipFill>
        <p:spPr>
          <a:xfrm>
            <a:off x="63678" y="1131492"/>
            <a:ext cx="9804400" cy="3065709"/>
          </a:xfrm>
          <a:prstGeom prst="rect">
            <a:avLst/>
          </a:prstGeom>
        </p:spPr>
      </p:pic>
      <p:sp>
        <p:nvSpPr>
          <p:cNvPr id="5" name="직사각형 4"/>
          <p:cNvSpPr/>
          <p:nvPr/>
        </p:nvSpPr>
        <p:spPr>
          <a:xfrm>
            <a:off x="778213" y="1400263"/>
            <a:ext cx="2227634" cy="27237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177960" y="1075223"/>
            <a:ext cx="1428140" cy="338554"/>
          </a:xfrm>
          <a:prstGeom prst="rect">
            <a:avLst/>
          </a:prstGeom>
          <a:noFill/>
        </p:spPr>
        <p:txBody>
          <a:bodyPr wrap="square" rtlCol="0">
            <a:spAutoFit/>
          </a:bodyPr>
          <a:lstStyle/>
          <a:p>
            <a:r>
              <a:rPr lang="en-US" altLang="ko-KR" sz="1600" dirty="0" smtClean="0">
                <a:solidFill>
                  <a:srgbClr val="FF0000"/>
                </a:solidFill>
                <a:latin typeface="+mj-ea"/>
                <a:ea typeface="+mj-ea"/>
              </a:rPr>
              <a:t>Base network</a:t>
            </a:r>
            <a:endParaRPr lang="ko-KR" altLang="en-US" sz="1600" dirty="0">
              <a:solidFill>
                <a:srgbClr val="FF0000"/>
              </a:solidFill>
              <a:latin typeface="+mj-ea"/>
              <a:ea typeface="+mj-ea"/>
            </a:endParaRPr>
          </a:p>
        </p:txBody>
      </p:sp>
      <p:sp>
        <p:nvSpPr>
          <p:cNvPr id="16" name="직사각형 15"/>
          <p:cNvSpPr/>
          <p:nvPr/>
        </p:nvSpPr>
        <p:spPr>
          <a:xfrm>
            <a:off x="5700410" y="1188854"/>
            <a:ext cx="1575880" cy="2530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91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1690335"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Model</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4295253"/>
            <a:ext cx="8620710" cy="1569660"/>
          </a:xfrm>
          <a:prstGeom prst="rect">
            <a:avLst/>
          </a:prstGeom>
          <a:noFill/>
        </p:spPr>
        <p:txBody>
          <a:bodyPr wrap="square" rtlCol="0">
            <a:spAutoFit/>
          </a:bodyPr>
          <a:lstStyle/>
          <a:p>
            <a:pPr marL="285750" indent="-285750">
              <a:lnSpc>
                <a:spcPct val="200000"/>
              </a:lnSpc>
              <a:buFontTx/>
              <a:buChar char="-"/>
            </a:pPr>
            <a:r>
              <a:rPr lang="en-US" altLang="ko-KR" sz="1600" b="1" dirty="0">
                <a:latin typeface="나눔고딕" panose="020D0604000000000000" pitchFamily="50" charset="-127"/>
                <a:ea typeface="나눔고딕" panose="020D0604000000000000" pitchFamily="50" charset="-127"/>
              </a:rPr>
              <a:t>Extra Feature </a:t>
            </a:r>
            <a:r>
              <a:rPr lang="en-US" altLang="ko-KR" sz="1600" b="1" dirty="0" smtClean="0">
                <a:latin typeface="나눔고딕" panose="020D0604000000000000" pitchFamily="50" charset="-127"/>
                <a:ea typeface="나눔고딕" panose="020D0604000000000000" pitchFamily="50" charset="-127"/>
              </a:rPr>
              <a:t>Layers _ # 1 </a:t>
            </a:r>
            <a:r>
              <a:rPr lang="en-US" altLang="ko-KR" sz="1600" b="1" dirty="0" smtClean="0">
                <a:solidFill>
                  <a:srgbClr val="0563C1"/>
                </a:solidFill>
                <a:latin typeface="나눔고딕" panose="020D0604000000000000" pitchFamily="50" charset="-127"/>
                <a:ea typeface="나눔고딕" panose="020D0604000000000000" pitchFamily="50" charset="-127"/>
              </a:rPr>
              <a:t>Multi-scale feature maps for detection</a:t>
            </a:r>
            <a:endParaRPr lang="en-US" altLang="ko-KR" sz="1600" b="1" dirty="0">
              <a:solidFill>
                <a:srgbClr val="0563C1"/>
              </a:solidFill>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Conv feature map</a:t>
            </a:r>
            <a:r>
              <a:rPr lang="ko-KR" altLang="en-US" sz="1600" b="1" dirty="0" smtClean="0">
                <a:latin typeface="나눔고딕" panose="020D0604000000000000" pitchFamily="50" charset="-127"/>
                <a:ea typeface="나눔고딕" panose="020D0604000000000000" pitchFamily="50" charset="-127"/>
              </a:rPr>
              <a:t>은 점진적으로 크기가 줄어듦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 </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여러 크기에서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detection </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가능</a:t>
            </a:r>
            <a:endPar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endParaRPr>
          </a:p>
          <a:p>
            <a:pPr marL="742950" lvl="1" indent="-285750">
              <a:lnSpc>
                <a:spcPct val="200000"/>
              </a:lnSpc>
              <a:buFont typeface="Wingdings" panose="05000000000000000000" pitchFamily="2" charset="2"/>
              <a:buChar char="§"/>
            </a:pP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각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feature map</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에</a:t>
            </a:r>
            <a:r>
              <a:rPr lang="en-US" altLang="ko-KR" sz="1600" b="1" dirty="0">
                <a:latin typeface="나눔고딕" panose="020D0604000000000000" pitchFamily="50" charset="-127"/>
                <a:ea typeface="나눔고딕" panose="020D0604000000000000" pitchFamily="50" charset="-127"/>
                <a:sym typeface="Wingdings" panose="05000000000000000000" pitchFamily="2" charset="2"/>
              </a:rPr>
              <a:t> </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적용되는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Classifier</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는 다른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Conv model</a:t>
            </a:r>
            <a:r>
              <a:rPr lang="ko-KR" altLang="en-US" sz="1600" b="1" dirty="0">
                <a:latin typeface="나눔고딕" panose="020D0604000000000000" pitchFamily="50" charset="-127"/>
                <a:ea typeface="나눔고딕" panose="020D0604000000000000" pitchFamily="50" charset="-127"/>
                <a:sym typeface="Wingdings" panose="05000000000000000000" pitchFamily="2" charset="2"/>
              </a:rPr>
              <a:t> </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사용</a:t>
            </a:r>
            <a:endParaRPr lang="en-US" altLang="ko-KR" sz="1600" b="1" dirty="0">
              <a:latin typeface="나눔고딕" panose="020D0604000000000000" pitchFamily="50" charset="-127"/>
              <a:ea typeface="나눔고딕" panose="020D0604000000000000" pitchFamily="50" charset="-127"/>
            </a:endParaRPr>
          </a:p>
        </p:txBody>
      </p:sp>
      <p:pic>
        <p:nvPicPr>
          <p:cNvPr id="4" name="그림 3"/>
          <p:cNvPicPr>
            <a:picLocks noChangeAspect="1"/>
          </p:cNvPicPr>
          <p:nvPr/>
        </p:nvPicPr>
        <p:blipFill rotWithShape="1">
          <a:blip r:embed="rId4">
            <a:extLst>
              <a:ext uri="{28A0092B-C50C-407E-A947-70E740481C1C}">
                <a14:useLocalDpi xmlns:a14="http://schemas.microsoft.com/office/drawing/2010/main" val="0"/>
              </a:ext>
            </a:extLst>
          </a:blip>
          <a:srcRect l="1025" t="5863"/>
          <a:stretch/>
        </p:blipFill>
        <p:spPr>
          <a:xfrm>
            <a:off x="63678" y="1131492"/>
            <a:ext cx="9804400" cy="3065709"/>
          </a:xfrm>
          <a:prstGeom prst="rect">
            <a:avLst/>
          </a:prstGeom>
        </p:spPr>
      </p:pic>
      <p:cxnSp>
        <p:nvCxnSpPr>
          <p:cNvPr id="7" name="직선 화살표 연결선 6"/>
          <p:cNvCxnSpPr/>
          <p:nvPr/>
        </p:nvCxnSpPr>
        <p:spPr>
          <a:xfrm>
            <a:off x="2159000" y="2032000"/>
            <a:ext cx="5409119" cy="1606145"/>
          </a:xfrm>
          <a:prstGeom prst="straightConnector1">
            <a:avLst/>
          </a:prstGeom>
          <a:ln w="38100">
            <a:solidFill>
              <a:srgbClr val="FFFF0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8103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1690335"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Model</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4295253"/>
            <a:ext cx="8620710" cy="1569660"/>
          </a:xfrm>
          <a:prstGeom prst="rect">
            <a:avLst/>
          </a:prstGeom>
          <a:noFill/>
        </p:spPr>
        <p:txBody>
          <a:bodyPr wrap="square" rtlCol="0">
            <a:spAutoFit/>
          </a:bodyPr>
          <a:lstStyle/>
          <a:p>
            <a:pPr marL="285750" indent="-285750">
              <a:lnSpc>
                <a:spcPct val="200000"/>
              </a:lnSpc>
              <a:buFontTx/>
              <a:buChar char="-"/>
            </a:pPr>
            <a:r>
              <a:rPr lang="en-US" altLang="ko-KR" sz="1600" b="1" dirty="0">
                <a:latin typeface="나눔고딕" panose="020D0604000000000000" pitchFamily="50" charset="-127"/>
                <a:ea typeface="나눔고딕" panose="020D0604000000000000" pitchFamily="50" charset="-127"/>
              </a:rPr>
              <a:t>Extra Feature </a:t>
            </a:r>
            <a:r>
              <a:rPr lang="en-US" altLang="ko-KR" sz="1600" b="1" dirty="0" smtClean="0">
                <a:latin typeface="나눔고딕" panose="020D0604000000000000" pitchFamily="50" charset="-127"/>
                <a:ea typeface="나눔고딕" panose="020D0604000000000000" pitchFamily="50" charset="-127"/>
              </a:rPr>
              <a:t>Layers _ # 2 </a:t>
            </a:r>
            <a:r>
              <a:rPr lang="en-US" altLang="ko-KR" sz="1600" b="1" dirty="0" smtClean="0">
                <a:solidFill>
                  <a:srgbClr val="0563C1"/>
                </a:solidFill>
                <a:latin typeface="나눔고딕" panose="020D0604000000000000" pitchFamily="50" charset="-127"/>
                <a:ea typeface="나눔고딕" panose="020D0604000000000000" pitchFamily="50" charset="-127"/>
              </a:rPr>
              <a:t>Convolutional predictors for detection</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feature map</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의 크기가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m x n x p(channel)</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일 때</a:t>
            </a:r>
            <a:r>
              <a:rPr lang="en-US" altLang="ko-KR" sz="1600" b="1" dirty="0">
                <a:latin typeface="나눔고딕" panose="020D0604000000000000" pitchFamily="50" charset="-127"/>
                <a:ea typeface="나눔고딕" panose="020D0604000000000000" pitchFamily="50" charset="-127"/>
                <a:sym typeface="Wingdings" panose="05000000000000000000" pitchFamily="2" charset="2"/>
              </a:rPr>
              <a:t> </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하나의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score</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와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default box</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의 좌표를 뽑아내기 위해 </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3 x 3 x p </a:t>
            </a:r>
            <a:r>
              <a:rPr lang="ko-KR" altLang="en-US" sz="1600" b="1" dirty="0" err="1" smtClean="0">
                <a:latin typeface="나눔고딕" panose="020D0604000000000000" pitchFamily="50" charset="-127"/>
                <a:ea typeface="나눔고딕" panose="020D0604000000000000" pitchFamily="50" charset="-127"/>
                <a:sym typeface="Wingdings" panose="05000000000000000000" pitchFamily="2" charset="2"/>
              </a:rPr>
              <a:t>커널을</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 사용</a:t>
            </a:r>
          </a:p>
        </p:txBody>
      </p:sp>
      <p:pic>
        <p:nvPicPr>
          <p:cNvPr id="4" name="그림 3"/>
          <p:cNvPicPr>
            <a:picLocks noChangeAspect="1"/>
          </p:cNvPicPr>
          <p:nvPr/>
        </p:nvPicPr>
        <p:blipFill rotWithShape="1">
          <a:blip r:embed="rId4">
            <a:extLst>
              <a:ext uri="{28A0092B-C50C-407E-A947-70E740481C1C}">
                <a14:useLocalDpi xmlns:a14="http://schemas.microsoft.com/office/drawing/2010/main" val="0"/>
              </a:ext>
            </a:extLst>
          </a:blip>
          <a:srcRect l="1025" t="5863"/>
          <a:stretch/>
        </p:blipFill>
        <p:spPr>
          <a:xfrm>
            <a:off x="63678" y="1131492"/>
            <a:ext cx="9804400" cy="3065709"/>
          </a:xfrm>
          <a:prstGeom prst="rect">
            <a:avLst/>
          </a:prstGeom>
        </p:spPr>
      </p:pic>
      <p:sp>
        <p:nvSpPr>
          <p:cNvPr id="2" name="모서리가 둥근 직사각형 1"/>
          <p:cNvSpPr/>
          <p:nvPr/>
        </p:nvSpPr>
        <p:spPr>
          <a:xfrm>
            <a:off x="3336586" y="1643974"/>
            <a:ext cx="2033081" cy="194554"/>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5144929" y="1917124"/>
            <a:ext cx="2033081" cy="194554"/>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982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54030" y="432331"/>
            <a:ext cx="8223697" cy="648029"/>
            <a:chOff x="841151" y="432331"/>
            <a:chExt cx="8223697" cy="648029"/>
          </a:xfrm>
        </p:grpSpPr>
        <p:cxnSp>
          <p:nvCxnSpPr>
            <p:cNvPr id="3" name="직선 연결선 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04913" y="432331"/>
              <a:ext cx="1287532" cy="553998"/>
            </a:xfrm>
            <a:prstGeom prst="rect">
              <a:avLst/>
            </a:prstGeom>
            <a:noFill/>
          </p:spPr>
          <p:txBody>
            <a:bodyPr wrap="none" rtlCol="0">
              <a:spAutoFit/>
            </a:bodyPr>
            <a:lstStyle/>
            <a:p>
              <a:r>
                <a:rPr lang="en-US" altLang="ko-KR" sz="3000" b="1" dirty="0" smtClean="0">
                  <a:latin typeface="나눔고딕" panose="020D0604000000000000" pitchFamily="50" charset="-127"/>
                  <a:ea typeface="나눔고딕" panose="020D0604000000000000" pitchFamily="50" charset="-127"/>
                </a:rPr>
                <a:t>Index</a:t>
              </a:r>
              <a:endParaRPr lang="ko-KR" altLang="en-US" sz="3000" b="1" dirty="0">
                <a:latin typeface="나눔고딕" panose="020D0604000000000000" pitchFamily="50" charset="-127"/>
                <a:ea typeface="나눔고딕" panose="020D0604000000000000" pitchFamily="50" charset="-127"/>
              </a:endParaRPr>
            </a:p>
          </p:txBody>
        </p:sp>
      </p:grpSp>
      <p:grpSp>
        <p:nvGrpSpPr>
          <p:cNvPr id="18" name="그룹 17"/>
          <p:cNvGrpSpPr/>
          <p:nvPr/>
        </p:nvGrpSpPr>
        <p:grpSpPr>
          <a:xfrm>
            <a:off x="1133251" y="1718813"/>
            <a:ext cx="3881349" cy="4224490"/>
            <a:chOff x="726542" y="1326524"/>
            <a:chExt cx="3863664" cy="4829580"/>
          </a:xfrm>
        </p:grpSpPr>
        <p:sp>
          <p:nvSpPr>
            <p:cNvPr id="2" name="직사각형 1"/>
            <p:cNvSpPr/>
            <p:nvPr/>
          </p:nvSpPr>
          <p:spPr>
            <a:xfrm>
              <a:off x="726542" y="1326524"/>
              <a:ext cx="3863662" cy="1609860"/>
            </a:xfrm>
            <a:prstGeom prst="rect">
              <a:avLst/>
            </a:prstGeom>
            <a:solidFill>
              <a:srgbClr val="FF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726542" y="2936384"/>
              <a:ext cx="3863662" cy="16098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26542" y="4546244"/>
              <a:ext cx="3863662" cy="1609860"/>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이등변 삼각형 7"/>
            <p:cNvSpPr/>
            <p:nvPr/>
          </p:nvSpPr>
          <p:spPr>
            <a:xfrm rot="16200000">
              <a:off x="4259991" y="1450676"/>
              <a:ext cx="454366" cy="2060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p:cNvSpPr/>
            <p:nvPr/>
          </p:nvSpPr>
          <p:spPr>
            <a:xfrm rot="16200000">
              <a:off x="4259993" y="3060535"/>
              <a:ext cx="454366" cy="2060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이등변 삼각형 9"/>
            <p:cNvSpPr/>
            <p:nvPr/>
          </p:nvSpPr>
          <p:spPr>
            <a:xfrm rot="16200000">
              <a:off x="4259991" y="4670396"/>
              <a:ext cx="454366" cy="2060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0" name="그룹 19"/>
          <p:cNvGrpSpPr/>
          <p:nvPr/>
        </p:nvGrpSpPr>
        <p:grpSpPr>
          <a:xfrm>
            <a:off x="5621681" y="1917532"/>
            <a:ext cx="3157856" cy="3864370"/>
            <a:chOff x="5125755" y="1662990"/>
            <a:chExt cx="3617992" cy="4427453"/>
          </a:xfrm>
        </p:grpSpPr>
        <p:grpSp>
          <p:nvGrpSpPr>
            <p:cNvPr id="13" name="그룹 12"/>
            <p:cNvGrpSpPr/>
            <p:nvPr/>
          </p:nvGrpSpPr>
          <p:grpSpPr>
            <a:xfrm rot="18900000">
              <a:off x="6592975" y="2198177"/>
              <a:ext cx="2150772" cy="3416509"/>
              <a:chOff x="5743977" y="2240923"/>
              <a:chExt cx="2150772" cy="3416509"/>
            </a:xfrm>
          </p:grpSpPr>
          <p:sp>
            <p:nvSpPr>
              <p:cNvPr id="11" name="타원 10"/>
              <p:cNvSpPr/>
              <p:nvPr/>
            </p:nvSpPr>
            <p:spPr>
              <a:xfrm>
                <a:off x="5743977" y="2240923"/>
                <a:ext cx="2150772" cy="2150772"/>
              </a:xfrm>
              <a:prstGeom prst="ellipse">
                <a:avLst/>
              </a:prstGeom>
              <a:noFill/>
              <a:ln w="3175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둥근 모서리 11"/>
              <p:cNvSpPr/>
              <p:nvPr/>
            </p:nvSpPr>
            <p:spPr>
              <a:xfrm rot="5400000">
                <a:off x="6188298" y="4807426"/>
                <a:ext cx="1262129" cy="437884"/>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p:cNvGrpSpPr/>
            <p:nvPr/>
          </p:nvGrpSpPr>
          <p:grpSpPr>
            <a:xfrm>
              <a:off x="5125755" y="1662990"/>
              <a:ext cx="3597829" cy="4427453"/>
              <a:chOff x="5125755" y="1662990"/>
              <a:chExt cx="3597829" cy="4427453"/>
            </a:xfrm>
          </p:grpSpPr>
          <p:sp>
            <p:nvSpPr>
              <p:cNvPr id="14" name="말풍선: 타원형 13"/>
              <p:cNvSpPr/>
              <p:nvPr/>
            </p:nvSpPr>
            <p:spPr>
              <a:xfrm>
                <a:off x="7636681" y="1662990"/>
                <a:ext cx="1086903" cy="1024257"/>
              </a:xfrm>
              <a:prstGeom prst="wedgeEllipseCallout">
                <a:avLst>
                  <a:gd name="adj1" fmla="val -64626"/>
                  <a:gd name="adj2" fmla="val 71944"/>
                </a:avLst>
              </a:prstGeom>
              <a:solidFill>
                <a:srgbClr val="FFCC6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말풍선: 타원형 14"/>
              <p:cNvSpPr/>
              <p:nvPr/>
            </p:nvSpPr>
            <p:spPr>
              <a:xfrm rot="2510328">
                <a:off x="5125755" y="3097144"/>
                <a:ext cx="1291059" cy="1279974"/>
              </a:xfrm>
              <a:prstGeom prst="wedgeEllipseCallout">
                <a:avLst>
                  <a:gd name="adj1" fmla="val 58606"/>
                  <a:gd name="adj2" fmla="val -58210"/>
                </a:avLst>
              </a:prstGeom>
              <a:solidFill>
                <a:srgbClr val="FFB9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말풍선: 타원형 15"/>
              <p:cNvSpPr/>
              <p:nvPr/>
            </p:nvSpPr>
            <p:spPr>
              <a:xfrm rot="19128135">
                <a:off x="6825609" y="4689873"/>
                <a:ext cx="1412699" cy="1400570"/>
              </a:xfrm>
              <a:prstGeom prst="wedgeEllipseCallout">
                <a:avLst>
                  <a:gd name="adj1" fmla="val 50670"/>
                  <a:gd name="adj2" fmla="val -76848"/>
                </a:avLst>
              </a:prstGeom>
              <a:solidFill>
                <a:schemeClr val="accent6">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 name="TextBox 3"/>
          <p:cNvSpPr txBox="1"/>
          <p:nvPr/>
        </p:nvSpPr>
        <p:spPr>
          <a:xfrm>
            <a:off x="2417367" y="1903485"/>
            <a:ext cx="1471429" cy="477054"/>
          </a:xfrm>
          <a:prstGeom prst="rect">
            <a:avLst/>
          </a:prstGeom>
          <a:noFill/>
        </p:spPr>
        <p:txBody>
          <a:bodyPr wrap="none" rtlCol="0">
            <a:spAutoFit/>
          </a:bodyPr>
          <a:lstStyle/>
          <a:p>
            <a:pPr algn="ctr"/>
            <a:r>
              <a:rPr lang="en-US" altLang="ko-KR" sz="2500" b="1" dirty="0" smtClean="0"/>
              <a:t>Introduce</a:t>
            </a:r>
            <a:endParaRPr lang="ko-KR" altLang="en-US" sz="2500" b="1" dirty="0"/>
          </a:p>
        </p:txBody>
      </p:sp>
      <p:sp>
        <p:nvSpPr>
          <p:cNvPr id="22" name="TextBox 21"/>
          <p:cNvSpPr txBox="1"/>
          <p:nvPr/>
        </p:nvSpPr>
        <p:spPr>
          <a:xfrm>
            <a:off x="2178844" y="2466608"/>
            <a:ext cx="1929118" cy="338554"/>
          </a:xfrm>
          <a:prstGeom prst="rect">
            <a:avLst/>
          </a:prstGeom>
          <a:noFill/>
        </p:spPr>
        <p:txBody>
          <a:bodyPr wrap="none" rtlCol="0">
            <a:spAutoFit/>
          </a:bodyPr>
          <a:lstStyle/>
          <a:p>
            <a:pPr algn="ctr"/>
            <a:r>
              <a:rPr lang="en-US" altLang="ko-KR" sz="1600" dirty="0" smtClean="0"/>
              <a:t>Deep Learning, </a:t>
            </a:r>
            <a:r>
              <a:rPr lang="en-US" altLang="ko-KR" sz="1600" dirty="0" err="1" smtClean="0"/>
              <a:t>Caffe</a:t>
            </a:r>
            <a:endParaRPr lang="ko-KR" altLang="en-US" sz="1600" dirty="0"/>
          </a:p>
        </p:txBody>
      </p:sp>
      <p:sp>
        <p:nvSpPr>
          <p:cNvPr id="23" name="TextBox 22"/>
          <p:cNvSpPr txBox="1"/>
          <p:nvPr/>
        </p:nvSpPr>
        <p:spPr>
          <a:xfrm>
            <a:off x="2816338" y="3304934"/>
            <a:ext cx="691215" cy="477054"/>
          </a:xfrm>
          <a:prstGeom prst="rect">
            <a:avLst/>
          </a:prstGeom>
          <a:noFill/>
        </p:spPr>
        <p:txBody>
          <a:bodyPr wrap="none" rtlCol="0">
            <a:spAutoFit/>
          </a:bodyPr>
          <a:lstStyle/>
          <a:p>
            <a:pPr algn="ctr"/>
            <a:r>
              <a:rPr lang="en-US" altLang="ko-KR" sz="2500" b="1" dirty="0" smtClean="0"/>
              <a:t>SSD</a:t>
            </a:r>
            <a:endParaRPr lang="ko-KR" altLang="en-US" sz="2500" b="1" dirty="0"/>
          </a:p>
        </p:txBody>
      </p:sp>
      <p:sp>
        <p:nvSpPr>
          <p:cNvPr id="24" name="TextBox 23"/>
          <p:cNvSpPr txBox="1"/>
          <p:nvPr/>
        </p:nvSpPr>
        <p:spPr>
          <a:xfrm>
            <a:off x="2258339" y="3878370"/>
            <a:ext cx="1724255" cy="338554"/>
          </a:xfrm>
          <a:prstGeom prst="rect">
            <a:avLst/>
          </a:prstGeom>
          <a:noFill/>
        </p:spPr>
        <p:txBody>
          <a:bodyPr wrap="none" rtlCol="0">
            <a:spAutoFit/>
          </a:bodyPr>
          <a:lstStyle/>
          <a:p>
            <a:pPr algn="ctr"/>
            <a:r>
              <a:rPr lang="en-US" altLang="ko-KR" sz="1600" dirty="0" smtClean="0"/>
              <a:t>Paper, Attachment</a:t>
            </a:r>
            <a:endParaRPr lang="ko-KR" altLang="en-US" sz="1600" dirty="0"/>
          </a:p>
        </p:txBody>
      </p:sp>
      <p:sp>
        <p:nvSpPr>
          <p:cNvPr id="25" name="TextBox 24"/>
          <p:cNvSpPr txBox="1"/>
          <p:nvPr/>
        </p:nvSpPr>
        <p:spPr>
          <a:xfrm>
            <a:off x="2508492" y="4653473"/>
            <a:ext cx="1282723" cy="477054"/>
          </a:xfrm>
          <a:prstGeom prst="rect">
            <a:avLst/>
          </a:prstGeom>
          <a:noFill/>
        </p:spPr>
        <p:txBody>
          <a:bodyPr wrap="none" rtlCol="0">
            <a:spAutoFit/>
          </a:bodyPr>
          <a:lstStyle/>
          <a:p>
            <a:pPr algn="ctr"/>
            <a:r>
              <a:rPr lang="en-US" altLang="ko-KR" sz="2500" b="1" dirty="0" smtClean="0"/>
              <a:t>Running</a:t>
            </a:r>
            <a:endParaRPr lang="ko-KR" altLang="en-US" sz="2500" b="1" dirty="0"/>
          </a:p>
        </p:txBody>
      </p:sp>
      <p:sp>
        <p:nvSpPr>
          <p:cNvPr id="26" name="TextBox 25"/>
          <p:cNvSpPr txBox="1"/>
          <p:nvPr/>
        </p:nvSpPr>
        <p:spPr>
          <a:xfrm>
            <a:off x="2111409" y="5191837"/>
            <a:ext cx="2092752" cy="338554"/>
          </a:xfrm>
          <a:prstGeom prst="rect">
            <a:avLst/>
          </a:prstGeom>
          <a:noFill/>
        </p:spPr>
        <p:txBody>
          <a:bodyPr wrap="none" rtlCol="0">
            <a:spAutoFit/>
          </a:bodyPr>
          <a:lstStyle/>
          <a:p>
            <a:pPr algn="ctr"/>
            <a:r>
              <a:rPr lang="en-US" altLang="ko-KR" sz="1600" dirty="0" smtClean="0"/>
              <a:t>Source Code, Test Case</a:t>
            </a:r>
            <a:endParaRPr lang="ko-KR" altLang="en-US" sz="1600" dirty="0"/>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0793" y="3453564"/>
            <a:ext cx="548637" cy="548637"/>
          </a:xfrm>
          <a:prstGeom prst="rect">
            <a:avLst/>
          </a:prstGeom>
        </p:spPr>
      </p:pic>
      <p:pic>
        <p:nvPicPr>
          <p:cNvPr id="29" name="그림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2147" y="4870962"/>
            <a:ext cx="599434" cy="599434"/>
          </a:xfrm>
          <a:prstGeom prst="rect">
            <a:avLst/>
          </a:prstGeom>
        </p:spPr>
      </p:pic>
      <p:pic>
        <p:nvPicPr>
          <p:cNvPr id="30" name="그림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6253" y="2191545"/>
            <a:ext cx="462698" cy="462698"/>
          </a:xfrm>
          <a:prstGeom prst="rect">
            <a:avLst/>
          </a:prstGeom>
        </p:spPr>
      </p:pic>
    </p:spTree>
    <p:extLst>
      <p:ext uri="{BB962C8B-B14F-4D97-AF65-F5344CB8AC3E}">
        <p14:creationId xmlns:p14="http://schemas.microsoft.com/office/powerpoint/2010/main" val="25052480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1690335"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Model</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4295253"/>
            <a:ext cx="8620710" cy="2554545"/>
          </a:xfrm>
          <a:prstGeom prst="rect">
            <a:avLst/>
          </a:prstGeom>
          <a:noFill/>
        </p:spPr>
        <p:txBody>
          <a:bodyPr wrap="square" rtlCol="0">
            <a:spAutoFit/>
          </a:bodyPr>
          <a:lstStyle/>
          <a:p>
            <a:pPr marL="285750" indent="-285750">
              <a:lnSpc>
                <a:spcPct val="200000"/>
              </a:lnSpc>
              <a:buFontTx/>
              <a:buChar char="-"/>
            </a:pPr>
            <a:r>
              <a:rPr lang="en-US" altLang="ko-KR" sz="1600" b="1" dirty="0">
                <a:latin typeface="나눔고딕" panose="020D0604000000000000" pitchFamily="50" charset="-127"/>
                <a:ea typeface="나눔고딕" panose="020D0604000000000000" pitchFamily="50" charset="-127"/>
              </a:rPr>
              <a:t>Extra Feature </a:t>
            </a:r>
            <a:r>
              <a:rPr lang="en-US" altLang="ko-KR" sz="1600" b="1" dirty="0" smtClean="0">
                <a:latin typeface="나눔고딕" panose="020D0604000000000000" pitchFamily="50" charset="-127"/>
                <a:ea typeface="나눔고딕" panose="020D0604000000000000" pitchFamily="50" charset="-127"/>
              </a:rPr>
              <a:t>Layers _ # 3 </a:t>
            </a:r>
            <a:r>
              <a:rPr lang="en-US" altLang="ko-KR" sz="1600" b="1" dirty="0" smtClean="0">
                <a:solidFill>
                  <a:srgbClr val="0563C1"/>
                </a:solidFill>
                <a:latin typeface="나눔고딕" panose="020D0604000000000000" pitchFamily="50" charset="-127"/>
                <a:ea typeface="나눔고딕" panose="020D0604000000000000" pitchFamily="50" charset="-127"/>
              </a:rPr>
              <a:t>Default boxes and aspect ratios</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Default box</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는 </a:t>
            </a:r>
            <a:r>
              <a:rPr lang="en-US" altLang="ko-KR" sz="1600" b="1" dirty="0" err="1" smtClean="0">
                <a:latin typeface="나눔고딕" panose="020D0604000000000000" pitchFamily="50" charset="-127"/>
                <a:ea typeface="나눔고딕" panose="020D0604000000000000" pitchFamily="50" charset="-127"/>
                <a:sym typeface="Wingdings" panose="05000000000000000000" pitchFamily="2" charset="2"/>
              </a:rPr>
              <a:t>loc</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 </a:t>
            </a:r>
            <a:r>
              <a:rPr lang="en-US" altLang="ko-KR" sz="1600" b="1" dirty="0" err="1" smtClean="0">
                <a:latin typeface="나눔고딕" panose="020D0604000000000000" pitchFamily="50" charset="-127"/>
                <a:ea typeface="나눔고딕" panose="020D0604000000000000" pitchFamily="50" charset="-127"/>
                <a:sym typeface="Wingdings" panose="05000000000000000000" pitchFamily="2" charset="2"/>
              </a:rPr>
              <a:t>conf</a:t>
            </a:r>
            <a:r>
              <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rPr>
              <a:t> </a:t>
            </a:r>
            <a:r>
              <a:rPr lang="ko-KR" altLang="en-US" sz="1600" b="1" dirty="0" smtClean="0">
                <a:latin typeface="나눔고딕" panose="020D0604000000000000" pitchFamily="50" charset="-127"/>
                <a:ea typeface="나눔고딕" panose="020D0604000000000000" pitchFamily="50" charset="-127"/>
                <a:sym typeface="Wingdings" panose="05000000000000000000" pitchFamily="2" charset="2"/>
              </a:rPr>
              <a:t>정보가 저장</a:t>
            </a:r>
            <a:endParaRPr lang="en-US" altLang="ko-KR" sz="1600" b="1" dirty="0" smtClean="0">
              <a:latin typeface="나눔고딕" panose="020D0604000000000000" pitchFamily="50" charset="-127"/>
              <a:ea typeface="나눔고딕" panose="020D0604000000000000" pitchFamily="50" charset="-127"/>
              <a:sym typeface="Wingdings" panose="05000000000000000000" pitchFamily="2" charset="2"/>
            </a:endParaRPr>
          </a:p>
          <a:p>
            <a:pPr marL="742950" lvl="1" indent="-285750">
              <a:lnSpc>
                <a:spcPct val="200000"/>
              </a:lnSpc>
              <a:buFont typeface="Wingdings" panose="05000000000000000000" pitchFamily="2" charset="2"/>
              <a:buChar char="§"/>
            </a:pPr>
            <a:r>
              <a:rPr lang="ko-KR" altLang="en-US" sz="1600" b="1" dirty="0" smtClean="0">
                <a:latin typeface="나눔고딕" panose="020D0604000000000000" pitchFamily="50" charset="-127"/>
                <a:ea typeface="나눔고딕" panose="020D0604000000000000" pitchFamily="50" charset="-127"/>
              </a:rPr>
              <a:t>그림에서는 </a:t>
            </a:r>
            <a:r>
              <a:rPr lang="en-US" altLang="ko-KR" sz="1600" b="1" dirty="0" smtClean="0">
                <a:latin typeface="나눔고딕" panose="020D0604000000000000" pitchFamily="50" charset="-127"/>
                <a:ea typeface="나눔고딕" panose="020D0604000000000000" pitchFamily="50" charset="-127"/>
              </a:rPr>
              <a:t>4</a:t>
            </a:r>
            <a:r>
              <a:rPr lang="ko-KR" altLang="en-US" sz="1600" b="1" dirty="0" smtClean="0">
                <a:latin typeface="나눔고딕" panose="020D0604000000000000" pitchFamily="50" charset="-127"/>
                <a:ea typeface="나눔고딕" panose="020D0604000000000000" pitchFamily="50" charset="-127"/>
              </a:rPr>
              <a:t>개의 </a:t>
            </a:r>
            <a:r>
              <a:rPr lang="en-US" altLang="ko-KR" sz="1600" b="1" dirty="0" smtClean="0">
                <a:latin typeface="나눔고딕" panose="020D0604000000000000" pitchFamily="50" charset="-127"/>
                <a:ea typeface="나눔고딕" panose="020D0604000000000000" pitchFamily="50" charset="-127"/>
              </a:rPr>
              <a:t>default box</a:t>
            </a:r>
            <a:r>
              <a:rPr lang="ko-KR" altLang="en-US" sz="1600" b="1" dirty="0" smtClean="0">
                <a:latin typeface="나눔고딕" panose="020D0604000000000000" pitchFamily="50" charset="-127"/>
                <a:ea typeface="나눔고딕" panose="020D0604000000000000" pitchFamily="50" charset="-127"/>
              </a:rPr>
              <a:t>의 예를 들고 있다</a:t>
            </a:r>
            <a:endParaRPr lang="en-US" altLang="ko-KR" sz="1600" b="1" dirty="0" smtClean="0">
              <a:latin typeface="나눔고딕" panose="020D0604000000000000" pitchFamily="50" charset="-127"/>
              <a:ea typeface="나눔고딕" panose="020D0604000000000000" pitchFamily="50" charset="-127"/>
            </a:endParaRPr>
          </a:p>
          <a:p>
            <a:pPr marL="1200150" lvl="2" indent="-285750">
              <a:lnSpc>
                <a:spcPct val="200000"/>
              </a:lnSpc>
              <a:buFont typeface="Arial" panose="020B0604020202020204" pitchFamily="34" charset="0"/>
              <a:buChar char="•"/>
            </a:pPr>
            <a:r>
              <a:rPr lang="ko-KR" altLang="en-US" sz="1600" b="1" dirty="0" smtClean="0">
                <a:latin typeface="나눔고딕" panose="020D0604000000000000" pitchFamily="50" charset="-127"/>
                <a:ea typeface="나눔고딕" panose="020D0604000000000000" pitchFamily="50" charset="-127"/>
              </a:rPr>
              <a:t>하나의</a:t>
            </a:r>
            <a:r>
              <a:rPr lang="en-US" altLang="ko-KR" sz="1600" b="1" dirty="0" smtClean="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위치에서 </a:t>
            </a:r>
            <a:r>
              <a:rPr lang="en-US" altLang="ko-KR" sz="1600" b="1" dirty="0" smtClean="0">
                <a:latin typeface="나눔고딕" panose="020D0604000000000000" pitchFamily="50" charset="-127"/>
                <a:ea typeface="나눔고딕" panose="020D0604000000000000" pitchFamily="50" charset="-127"/>
              </a:rPr>
              <a:t>k </a:t>
            </a:r>
            <a:r>
              <a:rPr lang="ko-KR" altLang="en-US" sz="1600" b="1" dirty="0" smtClean="0">
                <a:latin typeface="나눔고딕" panose="020D0604000000000000" pitchFamily="50" charset="-127"/>
                <a:ea typeface="나눔고딕" panose="020D0604000000000000" pitchFamily="50" charset="-127"/>
              </a:rPr>
              <a:t>개의 </a:t>
            </a:r>
            <a:r>
              <a:rPr lang="en-US" altLang="ko-KR" sz="1600" b="1" dirty="0" smtClean="0">
                <a:latin typeface="나눔고딕" panose="020D0604000000000000" pitchFamily="50" charset="-127"/>
                <a:ea typeface="나눔고딕" panose="020D0604000000000000" pitchFamily="50" charset="-127"/>
              </a:rPr>
              <a:t>default box</a:t>
            </a:r>
            <a:r>
              <a:rPr lang="ko-KR" altLang="en-US" sz="1600" b="1" dirty="0" smtClean="0">
                <a:latin typeface="나눔고딕" panose="020D0604000000000000" pitchFamily="50" charset="-127"/>
                <a:ea typeface="나눔고딕" panose="020D0604000000000000" pitchFamily="50" charset="-127"/>
              </a:rPr>
              <a:t>를 사용하고 </a:t>
            </a:r>
            <a:r>
              <a:rPr lang="en-US" altLang="ko-KR" sz="1600" b="1" dirty="0" smtClean="0">
                <a:latin typeface="나눔고딕" panose="020D0604000000000000" pitchFamily="50" charset="-127"/>
                <a:ea typeface="나눔고딕" panose="020D0604000000000000" pitchFamily="50" charset="-127"/>
              </a:rPr>
              <a:t>class </a:t>
            </a:r>
            <a:r>
              <a:rPr lang="ko-KR" altLang="en-US" sz="1600" b="1" dirty="0" smtClean="0">
                <a:latin typeface="나눔고딕" panose="020D0604000000000000" pitchFamily="50" charset="-127"/>
                <a:ea typeface="나눔고딕" panose="020D0604000000000000" pitchFamily="50" charset="-127"/>
              </a:rPr>
              <a:t>수가 </a:t>
            </a:r>
            <a:r>
              <a:rPr lang="en-US" altLang="ko-KR" sz="1600" b="1" dirty="0" smtClean="0">
                <a:latin typeface="나눔고딕" panose="020D0604000000000000" pitchFamily="50" charset="-127"/>
                <a:ea typeface="나눔고딕" panose="020D0604000000000000" pitchFamily="50" charset="-127"/>
              </a:rPr>
              <a:t>c </a:t>
            </a:r>
            <a:r>
              <a:rPr lang="ko-KR" altLang="en-US" sz="1600" b="1" dirty="0" smtClean="0">
                <a:latin typeface="나눔고딕" panose="020D0604000000000000" pitchFamily="50" charset="-127"/>
                <a:ea typeface="나눔고딕" panose="020D0604000000000000" pitchFamily="50" charset="-127"/>
              </a:rPr>
              <a:t>개 라면 </a:t>
            </a:r>
            <a:r>
              <a:rPr lang="en-US" altLang="ko-KR" sz="1600" b="1" dirty="0">
                <a:latin typeface="나눔고딕" panose="020D0604000000000000" pitchFamily="50" charset="-127"/>
                <a:ea typeface="나눔고딕" panose="020D0604000000000000" pitchFamily="50" charset="-127"/>
              </a:rPr>
              <a:t/>
            </a:r>
            <a:br>
              <a:rPr lang="en-US" altLang="ko-KR" sz="1600" b="1" dirty="0">
                <a:latin typeface="나눔고딕" panose="020D0604000000000000" pitchFamily="50" charset="-127"/>
                <a:ea typeface="나눔고딕" panose="020D0604000000000000" pitchFamily="50" charset="-127"/>
              </a:rPr>
            </a:br>
            <a:r>
              <a:rPr lang="en-US" altLang="ko-KR" sz="1600" b="1" dirty="0" smtClean="0">
                <a:latin typeface="나눔고딕" panose="020D0604000000000000" pitchFamily="50" charset="-127"/>
                <a:ea typeface="나눔고딕" panose="020D0604000000000000" pitchFamily="50" charset="-127"/>
              </a:rPr>
              <a:t>(c+4)k </a:t>
            </a:r>
            <a:r>
              <a:rPr lang="ko-KR" altLang="en-US" sz="1600" b="1" dirty="0" smtClean="0">
                <a:latin typeface="나눔고딕" panose="020D0604000000000000" pitchFamily="50" charset="-127"/>
                <a:ea typeface="나눔고딕" panose="020D0604000000000000" pitchFamily="50" charset="-127"/>
              </a:rPr>
              <a:t>개의 필터가 생성되어야 한다</a:t>
            </a:r>
            <a:r>
              <a:rPr lang="en-US" altLang="ko-KR" sz="1600" b="1" dirty="0" smtClean="0">
                <a:latin typeface="나눔고딕" panose="020D0604000000000000" pitchFamily="50" charset="-127"/>
                <a:ea typeface="나눔고딕" panose="020D0604000000000000" pitchFamily="50" charset="-127"/>
              </a:rPr>
              <a:t>.</a:t>
            </a:r>
            <a:endParaRPr lang="en-US" altLang="ko-KR" sz="1600" b="1" dirty="0">
              <a:latin typeface="나눔고딕" panose="020D0604000000000000" pitchFamily="50" charset="-127"/>
              <a:ea typeface="나눔고딕" panose="020D0604000000000000" pitchFamily="50" charset="-127"/>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878" y="2173365"/>
            <a:ext cx="4781344" cy="1527026"/>
          </a:xfrm>
          <a:prstGeom prst="rect">
            <a:avLst/>
          </a:prstGeom>
        </p:spPr>
      </p:pic>
      <p:pic>
        <p:nvPicPr>
          <p:cNvPr id="11" name="그림 10"/>
          <p:cNvPicPr>
            <a:picLocks noChangeAspect="1"/>
          </p:cNvPicPr>
          <p:nvPr/>
        </p:nvPicPr>
        <p:blipFill rotWithShape="1">
          <a:blip r:embed="rId5" cstate="print">
            <a:extLst>
              <a:ext uri="{28A0092B-C50C-407E-A947-70E740481C1C}">
                <a14:useLocalDpi xmlns:a14="http://schemas.microsoft.com/office/drawing/2010/main" val="0"/>
              </a:ext>
            </a:extLst>
          </a:blip>
          <a:srcRect l="32991"/>
          <a:stretch/>
        </p:blipFill>
        <p:spPr>
          <a:xfrm>
            <a:off x="233221" y="1340146"/>
            <a:ext cx="4732657" cy="2644354"/>
          </a:xfrm>
          <a:prstGeom prst="rect">
            <a:avLst/>
          </a:prstGeom>
        </p:spPr>
      </p:pic>
    </p:spTree>
    <p:extLst>
      <p:ext uri="{BB962C8B-B14F-4D97-AF65-F5344CB8AC3E}">
        <p14:creationId xmlns:p14="http://schemas.microsoft.com/office/powerpoint/2010/main" val="1889264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1690335"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Model</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1293" t="8739"/>
          <a:stretch/>
        </p:blipFill>
        <p:spPr>
          <a:xfrm>
            <a:off x="559749" y="1099221"/>
            <a:ext cx="8812256" cy="2678555"/>
          </a:xfrm>
          <a:prstGeom prst="rect">
            <a:avLst/>
          </a:prstGeom>
        </p:spPr>
      </p:pic>
      <p:pic>
        <p:nvPicPr>
          <p:cNvPr id="4" name="그림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13" y="3777776"/>
            <a:ext cx="8927727" cy="2246331"/>
          </a:xfrm>
          <a:prstGeom prst="rect">
            <a:avLst/>
          </a:prstGeom>
        </p:spPr>
      </p:pic>
      <p:sp>
        <p:nvSpPr>
          <p:cNvPr id="25" name="TextBox 24"/>
          <p:cNvSpPr txBox="1"/>
          <p:nvPr/>
        </p:nvSpPr>
        <p:spPr>
          <a:xfrm>
            <a:off x="854030" y="6024107"/>
            <a:ext cx="8620710" cy="504241"/>
          </a:xfrm>
          <a:prstGeom prst="rect">
            <a:avLst/>
          </a:prstGeom>
          <a:noFill/>
        </p:spPr>
        <p:txBody>
          <a:bodyPr wrap="square" rtlCol="0">
            <a:spAutoFit/>
          </a:bodyPr>
          <a:lstStyle/>
          <a:p>
            <a:pPr>
              <a:lnSpc>
                <a:spcPct val="200000"/>
              </a:lnSpc>
            </a:pPr>
            <a:r>
              <a:rPr lang="en-US" altLang="ko-KR" sz="1600" b="1" dirty="0" smtClean="0">
                <a:latin typeface="나눔고딕" panose="020D0604000000000000" pitchFamily="50" charset="-127"/>
                <a:ea typeface="나눔고딕" panose="020D0604000000000000" pitchFamily="50" charset="-127"/>
              </a:rPr>
              <a:t>						SSD </a:t>
            </a:r>
            <a:r>
              <a:rPr lang="ko-KR" altLang="en-US" sz="1600" b="1" dirty="0" smtClean="0">
                <a:latin typeface="나눔고딕" panose="020D0604000000000000" pitchFamily="50" charset="-127"/>
                <a:ea typeface="나눔고딕" panose="020D0604000000000000" pitchFamily="50" charset="-127"/>
              </a:rPr>
              <a:t>구조</a:t>
            </a:r>
            <a:r>
              <a:rPr lang="en-US" altLang="ko-KR" sz="1600" b="1" dirty="0" smtClean="0">
                <a:latin typeface="나눔고딕" panose="020D0604000000000000" pitchFamily="50" charset="-127"/>
                <a:ea typeface="나눔고딕" panose="020D0604000000000000" pitchFamily="50" charset="-127"/>
              </a:rPr>
              <a:t>(</a:t>
            </a:r>
            <a:r>
              <a:rPr lang="ko-KR" altLang="en-US" sz="1600" b="1" dirty="0" smtClean="0">
                <a:latin typeface="나눔고딕" panose="020D0604000000000000" pitchFamily="50" charset="-127"/>
                <a:ea typeface="나눔고딕" panose="020D0604000000000000" pitchFamily="50" charset="-127"/>
              </a:rPr>
              <a:t>위</a:t>
            </a:r>
            <a:r>
              <a:rPr lang="en-US" altLang="ko-KR" sz="1600" b="1" dirty="0" smtClean="0">
                <a:latin typeface="나눔고딕" panose="020D0604000000000000" pitchFamily="50" charset="-127"/>
                <a:ea typeface="나눔고딕" panose="020D0604000000000000" pitchFamily="50" charset="-127"/>
              </a:rPr>
              <a:t>)</a:t>
            </a:r>
            <a:r>
              <a:rPr lang="ko-KR" altLang="en-US" sz="1600" b="1" dirty="0" smtClean="0">
                <a:latin typeface="나눔고딕" panose="020D0604000000000000" pitchFamily="50" charset="-127"/>
                <a:ea typeface="나눔고딕" panose="020D0604000000000000" pitchFamily="50" charset="-127"/>
              </a:rPr>
              <a:t>와 </a:t>
            </a:r>
            <a:r>
              <a:rPr lang="en-US" altLang="ko-KR" sz="1600" b="1" dirty="0" smtClean="0">
                <a:latin typeface="나눔고딕" panose="020D0604000000000000" pitchFamily="50" charset="-127"/>
                <a:ea typeface="나눔고딕" panose="020D0604000000000000" pitchFamily="50" charset="-127"/>
              </a:rPr>
              <a:t>YOLO </a:t>
            </a:r>
            <a:r>
              <a:rPr lang="ko-KR" altLang="en-US" sz="1600" b="1" dirty="0" smtClean="0">
                <a:latin typeface="나눔고딕" panose="020D0604000000000000" pitchFamily="50" charset="-127"/>
                <a:ea typeface="나눔고딕" panose="020D0604000000000000" pitchFamily="50" charset="-127"/>
              </a:rPr>
              <a:t>구조</a:t>
            </a:r>
            <a:r>
              <a:rPr lang="en-US" altLang="ko-KR" sz="1600" b="1" dirty="0" smtClean="0">
                <a:latin typeface="나눔고딕" panose="020D0604000000000000" pitchFamily="50" charset="-127"/>
                <a:ea typeface="나눔고딕" panose="020D0604000000000000" pitchFamily="50" charset="-127"/>
              </a:rPr>
              <a:t>(</a:t>
            </a:r>
            <a:r>
              <a:rPr lang="ko-KR" altLang="en-US" sz="1600" b="1" dirty="0" smtClean="0">
                <a:latin typeface="나눔고딕" panose="020D0604000000000000" pitchFamily="50" charset="-127"/>
                <a:ea typeface="나눔고딕" panose="020D0604000000000000" pitchFamily="50" charset="-127"/>
              </a:rPr>
              <a:t>아래</a:t>
            </a:r>
            <a:r>
              <a:rPr lang="en-US" altLang="ko-KR" sz="1600" b="1" dirty="0" smtClean="0">
                <a:latin typeface="나눔고딕" panose="020D0604000000000000" pitchFamily="50" charset="-127"/>
                <a:ea typeface="나눔고딕" panose="020D0604000000000000" pitchFamily="50" charset="-127"/>
              </a:rPr>
              <a:t>)</a:t>
            </a:r>
          </a:p>
        </p:txBody>
      </p:sp>
      <p:sp>
        <p:nvSpPr>
          <p:cNvPr id="9" name="직사각형 8"/>
          <p:cNvSpPr/>
          <p:nvPr/>
        </p:nvSpPr>
        <p:spPr>
          <a:xfrm>
            <a:off x="4927600" y="3898900"/>
            <a:ext cx="3048000" cy="1955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2235200" y="1099220"/>
            <a:ext cx="5641673" cy="26785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479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1690335"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Model</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1293" t="8739"/>
          <a:stretch/>
        </p:blipFill>
        <p:spPr>
          <a:xfrm>
            <a:off x="559749" y="1099221"/>
            <a:ext cx="8812256" cy="2678555"/>
          </a:xfrm>
          <a:prstGeom prst="rect">
            <a:avLst/>
          </a:prstGeom>
        </p:spPr>
      </p:pic>
      <p:pic>
        <p:nvPicPr>
          <p:cNvPr id="4" name="그림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13" y="3777776"/>
            <a:ext cx="8927727" cy="2246331"/>
          </a:xfrm>
          <a:prstGeom prst="rect">
            <a:avLst/>
          </a:prstGeom>
        </p:spPr>
      </p:pic>
      <p:sp>
        <p:nvSpPr>
          <p:cNvPr id="25" name="TextBox 24"/>
          <p:cNvSpPr txBox="1"/>
          <p:nvPr/>
        </p:nvSpPr>
        <p:spPr>
          <a:xfrm>
            <a:off x="854030" y="6024107"/>
            <a:ext cx="8620710" cy="504241"/>
          </a:xfrm>
          <a:prstGeom prst="rect">
            <a:avLst/>
          </a:prstGeom>
          <a:noFill/>
        </p:spPr>
        <p:txBody>
          <a:bodyPr wrap="square" rtlCol="0">
            <a:spAutoFit/>
          </a:bodyPr>
          <a:lstStyle/>
          <a:p>
            <a:pPr>
              <a:lnSpc>
                <a:spcPct val="200000"/>
              </a:lnSpc>
            </a:pPr>
            <a:r>
              <a:rPr lang="en-US" altLang="ko-KR" sz="1600" b="1" dirty="0" smtClean="0">
                <a:latin typeface="나눔고딕" panose="020D0604000000000000" pitchFamily="50" charset="-127"/>
                <a:ea typeface="나눔고딕" panose="020D0604000000000000" pitchFamily="50" charset="-127"/>
              </a:rPr>
              <a:t>						SSD </a:t>
            </a:r>
            <a:r>
              <a:rPr lang="ko-KR" altLang="en-US" sz="1600" b="1" dirty="0" smtClean="0">
                <a:latin typeface="나눔고딕" panose="020D0604000000000000" pitchFamily="50" charset="-127"/>
                <a:ea typeface="나눔고딕" panose="020D0604000000000000" pitchFamily="50" charset="-127"/>
              </a:rPr>
              <a:t>구조</a:t>
            </a:r>
            <a:r>
              <a:rPr lang="en-US" altLang="ko-KR" sz="1600" b="1" dirty="0" smtClean="0">
                <a:latin typeface="나눔고딕" panose="020D0604000000000000" pitchFamily="50" charset="-127"/>
                <a:ea typeface="나눔고딕" panose="020D0604000000000000" pitchFamily="50" charset="-127"/>
              </a:rPr>
              <a:t>(</a:t>
            </a:r>
            <a:r>
              <a:rPr lang="ko-KR" altLang="en-US" sz="1600" b="1" dirty="0" smtClean="0">
                <a:latin typeface="나눔고딕" panose="020D0604000000000000" pitchFamily="50" charset="-127"/>
                <a:ea typeface="나눔고딕" panose="020D0604000000000000" pitchFamily="50" charset="-127"/>
              </a:rPr>
              <a:t>위</a:t>
            </a:r>
            <a:r>
              <a:rPr lang="en-US" altLang="ko-KR" sz="1600" b="1" dirty="0" smtClean="0">
                <a:latin typeface="나눔고딕" panose="020D0604000000000000" pitchFamily="50" charset="-127"/>
                <a:ea typeface="나눔고딕" panose="020D0604000000000000" pitchFamily="50" charset="-127"/>
              </a:rPr>
              <a:t>)</a:t>
            </a:r>
            <a:r>
              <a:rPr lang="ko-KR" altLang="en-US" sz="1600" b="1" dirty="0" smtClean="0">
                <a:latin typeface="나눔고딕" panose="020D0604000000000000" pitchFamily="50" charset="-127"/>
                <a:ea typeface="나눔고딕" panose="020D0604000000000000" pitchFamily="50" charset="-127"/>
              </a:rPr>
              <a:t>와 </a:t>
            </a:r>
            <a:r>
              <a:rPr lang="en-US" altLang="ko-KR" sz="1600" b="1" dirty="0" smtClean="0">
                <a:latin typeface="나눔고딕" panose="020D0604000000000000" pitchFamily="50" charset="-127"/>
                <a:ea typeface="나눔고딕" panose="020D0604000000000000" pitchFamily="50" charset="-127"/>
              </a:rPr>
              <a:t>YOLO </a:t>
            </a:r>
            <a:r>
              <a:rPr lang="ko-KR" altLang="en-US" sz="1600" b="1" dirty="0" smtClean="0">
                <a:latin typeface="나눔고딕" panose="020D0604000000000000" pitchFamily="50" charset="-127"/>
                <a:ea typeface="나눔고딕" panose="020D0604000000000000" pitchFamily="50" charset="-127"/>
              </a:rPr>
              <a:t>구조</a:t>
            </a:r>
            <a:r>
              <a:rPr lang="en-US" altLang="ko-KR" sz="1600" b="1" dirty="0" smtClean="0">
                <a:latin typeface="나눔고딕" panose="020D0604000000000000" pitchFamily="50" charset="-127"/>
                <a:ea typeface="나눔고딕" panose="020D0604000000000000" pitchFamily="50" charset="-127"/>
              </a:rPr>
              <a:t>(</a:t>
            </a:r>
            <a:r>
              <a:rPr lang="ko-KR" altLang="en-US" sz="1600" b="1" dirty="0" smtClean="0">
                <a:latin typeface="나눔고딕" panose="020D0604000000000000" pitchFamily="50" charset="-127"/>
                <a:ea typeface="나눔고딕" panose="020D0604000000000000" pitchFamily="50" charset="-127"/>
              </a:rPr>
              <a:t>아래</a:t>
            </a:r>
            <a:r>
              <a:rPr lang="en-US" altLang="ko-KR" sz="1600" b="1" dirty="0" smtClean="0">
                <a:latin typeface="나눔고딕" panose="020D0604000000000000" pitchFamily="50" charset="-127"/>
                <a:ea typeface="나눔고딕" panose="020D0604000000000000" pitchFamily="50" charset="-127"/>
              </a:rPr>
              <a:t>)</a:t>
            </a:r>
          </a:p>
        </p:txBody>
      </p:sp>
      <p:sp>
        <p:nvSpPr>
          <p:cNvPr id="9" name="직사각형 8"/>
          <p:cNvSpPr/>
          <p:nvPr/>
        </p:nvSpPr>
        <p:spPr>
          <a:xfrm>
            <a:off x="3492500" y="1460499"/>
            <a:ext cx="4397073" cy="4445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3403600" y="4361304"/>
            <a:ext cx="2362200" cy="16628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110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1952522"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Training</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1238014"/>
            <a:ext cx="8620710" cy="1489126"/>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Region proposal</a:t>
            </a:r>
            <a:r>
              <a:rPr lang="ko-KR" altLang="en-US" sz="1600" b="1" dirty="0" smtClean="0">
                <a:latin typeface="나눔고딕" panose="020D0604000000000000" pitchFamily="50" charset="-127"/>
                <a:ea typeface="나눔고딕" panose="020D0604000000000000" pitchFamily="50" charset="-127"/>
              </a:rPr>
              <a:t> 방식들과 </a:t>
            </a:r>
            <a:r>
              <a:rPr lang="en-US" altLang="ko-KR" sz="1600" b="1" dirty="0" smtClean="0">
                <a:latin typeface="나눔고딕" panose="020D0604000000000000" pitchFamily="50" charset="-127"/>
                <a:ea typeface="나눔고딕" panose="020D0604000000000000" pitchFamily="50" charset="-127"/>
              </a:rPr>
              <a:t>SSD</a:t>
            </a:r>
            <a:r>
              <a:rPr lang="ko-KR" altLang="en-US" sz="1600" b="1" dirty="0" smtClean="0">
                <a:latin typeface="나눔고딕" panose="020D0604000000000000" pitchFamily="50" charset="-127"/>
                <a:ea typeface="나눔고딕" panose="020D0604000000000000" pitchFamily="50" charset="-127"/>
              </a:rPr>
              <a:t>의 핵심적인 차이는 </a:t>
            </a:r>
            <a:r>
              <a:rPr lang="en-US" altLang="ko-KR" sz="1600" b="1" dirty="0" smtClean="0">
                <a:latin typeface="나눔고딕" panose="020D0604000000000000" pitchFamily="50" charset="-127"/>
                <a:ea typeface="나눔고딕" panose="020D0604000000000000" pitchFamily="50" charset="-127"/>
              </a:rPr>
              <a:t>GT(ground truth) box</a:t>
            </a:r>
            <a:r>
              <a:rPr lang="ko-KR" altLang="en-US" sz="1600" b="1" dirty="0" smtClean="0">
                <a:latin typeface="나눔고딕" panose="020D0604000000000000" pitchFamily="50" charset="-127"/>
                <a:ea typeface="나눔고딕" panose="020D0604000000000000" pitchFamily="50" charset="-127"/>
              </a:rPr>
              <a:t>가 여러 </a:t>
            </a:r>
            <a:r>
              <a:rPr lang="en-US" altLang="ko-KR" sz="1600" b="1" dirty="0" smtClean="0">
                <a:latin typeface="나눔고딕" panose="020D0604000000000000" pitchFamily="50" charset="-127"/>
                <a:ea typeface="나눔고딕" panose="020D0604000000000000" pitchFamily="50" charset="-127"/>
              </a:rPr>
              <a:t>feature map </a:t>
            </a:r>
            <a:r>
              <a:rPr lang="ko-KR" altLang="en-US" sz="1600" b="1" dirty="0" smtClean="0">
                <a:latin typeface="나눔고딕" panose="020D0604000000000000" pitchFamily="50" charset="-127"/>
                <a:ea typeface="나눔고딕" panose="020D0604000000000000" pitchFamily="50" charset="-127"/>
              </a:rPr>
              <a:t>아웃풋에 적용되어야 한다</a:t>
            </a:r>
            <a:r>
              <a:rPr lang="en-US" altLang="ko-KR" sz="1600" b="1" dirty="0" smtClean="0">
                <a:latin typeface="나눔고딕" panose="020D0604000000000000" pitchFamily="50" charset="-127"/>
                <a:ea typeface="나눔고딕" panose="020D0604000000000000" pitchFamily="50" charset="-127"/>
              </a:rPr>
              <a:t>.</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Training objective:</a:t>
            </a:r>
          </a:p>
        </p:txBody>
      </p:sp>
      <p:sp>
        <p:nvSpPr>
          <p:cNvPr id="18" name="TextBox 17"/>
          <p:cNvSpPr txBox="1"/>
          <p:nvPr/>
        </p:nvSpPr>
        <p:spPr>
          <a:xfrm>
            <a:off x="854030" y="4116685"/>
            <a:ext cx="8620710" cy="2246769"/>
          </a:xfrm>
          <a:prstGeom prst="rect">
            <a:avLst/>
          </a:prstGeom>
          <a:noFill/>
        </p:spPr>
        <p:txBody>
          <a:bodyPr wrap="square" rtlCol="0">
            <a:spAutoFit/>
          </a:bodyPr>
          <a:lstStyle/>
          <a:p>
            <a:pPr marL="285750" indent="-285750">
              <a:lnSpc>
                <a:spcPct val="200000"/>
              </a:lnSpc>
              <a:buFont typeface="Wingdings" panose="05000000000000000000" pitchFamily="2" charset="2"/>
              <a:buChar char="u"/>
            </a:pPr>
            <a:r>
              <a:rPr lang="en-US" altLang="ko-KR" sz="1400" dirty="0" smtClean="0">
                <a:latin typeface="나눔고딕" panose="020D0604000000000000" pitchFamily="50" charset="-127"/>
                <a:ea typeface="나눔고딕" panose="020D0604000000000000" pitchFamily="50" charset="-127"/>
              </a:rPr>
              <a:t>N: number of default matched BBs(bounding box)</a:t>
            </a:r>
          </a:p>
          <a:p>
            <a:pPr marL="285750" indent="-285750">
              <a:lnSpc>
                <a:spcPct val="200000"/>
              </a:lnSpc>
              <a:buFont typeface="Wingdings" panose="05000000000000000000" pitchFamily="2" charset="2"/>
              <a:buChar char="u"/>
            </a:pPr>
            <a:r>
              <a:rPr lang="en-US" altLang="ko-KR" sz="1400" dirty="0" smtClean="0">
                <a:latin typeface="나눔고딕" panose="020D0604000000000000" pitchFamily="50" charset="-127"/>
                <a:ea typeface="나눔고딕" panose="020D0604000000000000" pitchFamily="50" charset="-127"/>
              </a:rPr>
              <a:t>x is 1 if the default box is matched to a determined ground truth box, and 0 otherwise</a:t>
            </a:r>
          </a:p>
          <a:p>
            <a:pPr marL="285750" indent="-285750">
              <a:lnSpc>
                <a:spcPct val="200000"/>
              </a:lnSpc>
              <a:buFont typeface="Wingdings" panose="05000000000000000000" pitchFamily="2" charset="2"/>
              <a:buChar char="u"/>
            </a:pPr>
            <a:r>
              <a:rPr lang="en-US" altLang="ko-KR" sz="1400" dirty="0" smtClean="0">
                <a:latin typeface="나눔고딕" panose="020D0604000000000000" pitchFamily="50" charset="-127"/>
                <a:ea typeface="나눔고딕" panose="020D0604000000000000" pitchFamily="50" charset="-127"/>
              </a:rPr>
              <a:t>l: predicted bb parameters</a:t>
            </a:r>
          </a:p>
          <a:p>
            <a:pPr marL="285750" indent="-285750">
              <a:lnSpc>
                <a:spcPct val="200000"/>
              </a:lnSpc>
              <a:buFont typeface="Wingdings" panose="05000000000000000000" pitchFamily="2" charset="2"/>
              <a:buChar char="u"/>
            </a:pPr>
            <a:r>
              <a:rPr lang="en-US" altLang="ko-KR" sz="1400" dirty="0" smtClean="0">
                <a:latin typeface="나눔고딕" panose="020D0604000000000000" pitchFamily="50" charset="-127"/>
                <a:ea typeface="나눔고딕" panose="020D0604000000000000" pitchFamily="50" charset="-127"/>
              </a:rPr>
              <a:t>g: ground truth bb parameters</a:t>
            </a:r>
          </a:p>
          <a:p>
            <a:pPr marL="285750" indent="-285750">
              <a:lnSpc>
                <a:spcPct val="200000"/>
              </a:lnSpc>
              <a:buFont typeface="Wingdings" panose="05000000000000000000" pitchFamily="2" charset="2"/>
              <a:buChar char="u"/>
            </a:pPr>
            <a:r>
              <a:rPr lang="en-US" altLang="ko-KR" sz="1400" dirty="0" smtClean="0">
                <a:latin typeface="나눔고딕" panose="020D0604000000000000" pitchFamily="50" charset="-127"/>
                <a:ea typeface="나눔고딕" panose="020D0604000000000000" pitchFamily="50" charset="-127"/>
              </a:rPr>
              <a:t>c: class</a:t>
            </a:r>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8900" y="2698380"/>
            <a:ext cx="5953956" cy="914528"/>
          </a:xfrm>
          <a:prstGeom prst="rect">
            <a:avLst/>
          </a:prstGeom>
        </p:spPr>
      </p:pic>
      <p:sp>
        <p:nvSpPr>
          <p:cNvPr id="4" name="왼쪽 중괄호 3"/>
          <p:cNvSpPr/>
          <p:nvPr/>
        </p:nvSpPr>
        <p:spPr>
          <a:xfrm rot="16200000">
            <a:off x="4917828" y="2854575"/>
            <a:ext cx="196608" cy="13200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왼쪽 중괄호 18"/>
          <p:cNvSpPr/>
          <p:nvPr/>
        </p:nvSpPr>
        <p:spPr>
          <a:xfrm rot="16200000">
            <a:off x="6867974" y="2809429"/>
            <a:ext cx="196608" cy="14103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p:cNvSpPr txBox="1"/>
          <p:nvPr/>
        </p:nvSpPr>
        <p:spPr>
          <a:xfrm>
            <a:off x="3576168" y="3612908"/>
            <a:ext cx="2193878" cy="369332"/>
          </a:xfrm>
          <a:prstGeom prst="rect">
            <a:avLst/>
          </a:prstGeom>
          <a:noFill/>
        </p:spPr>
        <p:txBody>
          <a:bodyPr wrap="square" rtlCol="0">
            <a:spAutoFit/>
          </a:bodyPr>
          <a:lstStyle/>
          <a:p>
            <a:r>
              <a:rPr lang="en-US" altLang="ko-KR" dirty="0" smtClean="0">
                <a:solidFill>
                  <a:schemeClr val="accent1"/>
                </a:solidFill>
              </a:rPr>
              <a:t>Class Score: </a:t>
            </a:r>
            <a:r>
              <a:rPr lang="en-US" altLang="ko-KR" dirty="0" err="1" smtClean="0">
                <a:solidFill>
                  <a:schemeClr val="accent1"/>
                </a:solidFill>
              </a:rPr>
              <a:t>Softmax</a:t>
            </a:r>
            <a:endParaRPr lang="ko-KR" altLang="en-US" dirty="0">
              <a:solidFill>
                <a:schemeClr val="accent1"/>
              </a:solidFill>
            </a:endParaRPr>
          </a:p>
        </p:txBody>
      </p:sp>
      <p:sp>
        <p:nvSpPr>
          <p:cNvPr id="20" name="TextBox 19"/>
          <p:cNvSpPr txBox="1"/>
          <p:nvPr/>
        </p:nvSpPr>
        <p:spPr>
          <a:xfrm>
            <a:off x="5929699" y="3600896"/>
            <a:ext cx="3249927" cy="369332"/>
          </a:xfrm>
          <a:prstGeom prst="rect">
            <a:avLst/>
          </a:prstGeom>
          <a:noFill/>
        </p:spPr>
        <p:txBody>
          <a:bodyPr wrap="square" rtlCol="0">
            <a:spAutoFit/>
          </a:bodyPr>
          <a:lstStyle/>
          <a:p>
            <a:r>
              <a:rPr lang="en-US" altLang="ko-KR" dirty="0" smtClean="0">
                <a:solidFill>
                  <a:schemeClr val="accent1"/>
                </a:solidFill>
              </a:rPr>
              <a:t>Localization loss: Smooth L1 loss</a:t>
            </a:r>
            <a:endParaRPr lang="ko-KR" altLang="en-US" dirty="0">
              <a:solidFill>
                <a:schemeClr val="accent1"/>
              </a:solidFill>
            </a:endParaRPr>
          </a:p>
        </p:txBody>
      </p:sp>
      <p:cxnSp>
        <p:nvCxnSpPr>
          <p:cNvPr id="8" name="직선 화살표 연결선 7"/>
          <p:cNvCxnSpPr/>
          <p:nvPr/>
        </p:nvCxnSpPr>
        <p:spPr>
          <a:xfrm flipH="1">
            <a:off x="6134103" y="2407960"/>
            <a:ext cx="433000" cy="689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28071" y="2130996"/>
            <a:ext cx="2985701" cy="369332"/>
          </a:xfrm>
          <a:prstGeom prst="rect">
            <a:avLst/>
          </a:prstGeom>
          <a:noFill/>
        </p:spPr>
        <p:txBody>
          <a:bodyPr wrap="square" rtlCol="0">
            <a:spAutoFit/>
          </a:bodyPr>
          <a:lstStyle/>
          <a:p>
            <a:r>
              <a:rPr lang="en-US" altLang="ko-KR" dirty="0" smtClean="0">
                <a:solidFill>
                  <a:schemeClr val="accent1"/>
                </a:solidFill>
              </a:rPr>
              <a:t>is 1 by cross-validation</a:t>
            </a:r>
            <a:endParaRPr lang="ko-KR" altLang="en-US" dirty="0">
              <a:solidFill>
                <a:schemeClr val="accent1"/>
              </a:solidFill>
            </a:endParaRPr>
          </a:p>
        </p:txBody>
      </p:sp>
    </p:spTree>
    <p:extLst>
      <p:ext uri="{BB962C8B-B14F-4D97-AF65-F5344CB8AC3E}">
        <p14:creationId xmlns:p14="http://schemas.microsoft.com/office/powerpoint/2010/main" val="814440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1952522"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Training</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1395372"/>
            <a:ext cx="3946570" cy="4524315"/>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Matching strategy</a:t>
            </a: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GT(ground truth) boxes</a:t>
            </a:r>
            <a:r>
              <a:rPr lang="ko-KR" altLang="en-US" sz="1600" b="1" dirty="0" smtClean="0">
                <a:latin typeface="나눔고딕" panose="020D0604000000000000" pitchFamily="50" charset="-127"/>
                <a:ea typeface="나눔고딕" panose="020D0604000000000000" pitchFamily="50" charset="-127"/>
              </a:rPr>
              <a:t>에 </a:t>
            </a:r>
            <a:r>
              <a:rPr lang="en-US" altLang="ko-KR" sz="1600" b="1" dirty="0" smtClean="0">
                <a:latin typeface="나눔고딕" panose="020D0604000000000000" pitchFamily="50" charset="-127"/>
                <a:ea typeface="나눔고딕" panose="020D0604000000000000" pitchFamily="50" charset="-127"/>
              </a:rPr>
              <a:t>default boxes</a:t>
            </a:r>
            <a:r>
              <a:rPr lang="ko-KR" altLang="en-US" sz="1600" b="1" dirty="0" smtClean="0">
                <a:latin typeface="나눔고딕" panose="020D0604000000000000" pitchFamily="50" charset="-127"/>
                <a:ea typeface="나눔고딕" panose="020D0604000000000000" pitchFamily="50" charset="-127"/>
              </a:rPr>
              <a:t>를 매치</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err="1" smtClean="0">
                <a:latin typeface="나눔고딕" panose="020D0604000000000000" pitchFamily="50" charset="-127"/>
                <a:ea typeface="나눔고딕" panose="020D0604000000000000" pitchFamily="50" charset="-127"/>
              </a:rPr>
              <a:t>jaccard</a:t>
            </a:r>
            <a:r>
              <a:rPr lang="en-US" altLang="ko-KR" sz="1600" b="1" dirty="0" smtClean="0">
                <a:latin typeface="나눔고딕" panose="020D0604000000000000" pitchFamily="50" charset="-127"/>
                <a:ea typeface="나눔고딕" panose="020D0604000000000000" pitchFamily="50" charset="-127"/>
              </a:rPr>
              <a:t> overlap &gt; 0.5</a:t>
            </a:r>
          </a:p>
          <a:p>
            <a:pPr marL="742950" lvl="1" indent="-285750">
              <a:lnSpc>
                <a:spcPct val="200000"/>
              </a:lnSpc>
              <a:buFont typeface="Wingdings" panose="05000000000000000000" pitchFamily="2" charset="2"/>
              <a:buChar char="§"/>
            </a:pPr>
            <a:r>
              <a:rPr lang="en-US" altLang="ko-KR" sz="1600" b="1" dirty="0">
                <a:latin typeface="나눔고딕" panose="020D0604000000000000" pitchFamily="50" charset="-127"/>
                <a:ea typeface="나눔고딕" panose="020D0604000000000000" pitchFamily="50" charset="-127"/>
              </a:rPr>
              <a:t>true/false positives</a:t>
            </a:r>
            <a:r>
              <a:rPr lang="ko-KR" altLang="en-US" sz="1600" b="1" dirty="0">
                <a:latin typeface="나눔고딕" panose="020D0604000000000000" pitchFamily="50" charset="-127"/>
                <a:ea typeface="나눔고딕" panose="020D0604000000000000" pitchFamily="50" charset="-127"/>
              </a:rPr>
              <a:t>를 </a:t>
            </a:r>
            <a:r>
              <a:rPr lang="ko-KR" altLang="en-US" sz="1600" b="1" dirty="0" smtClean="0">
                <a:latin typeface="나눔고딕" panose="020D0604000000000000" pitchFamily="50" charset="-127"/>
                <a:ea typeface="나눔고딕" panose="020D0604000000000000" pitchFamily="50" charset="-127"/>
              </a:rPr>
              <a:t>확정</a:t>
            </a:r>
            <a:endParaRPr lang="en-US" altLang="ko-KR" sz="1600" b="1" dirty="0" smtClean="0">
              <a:latin typeface="나눔고딕" panose="020D0604000000000000" pitchFamily="50" charset="-127"/>
              <a:ea typeface="나눔고딕" panose="020D0604000000000000" pitchFamily="50" charset="-127"/>
            </a:endParaRP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Hard negative mining</a:t>
            </a: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1-30 TP &lt; 8k-25k FP</a:t>
            </a: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TP:FP </a:t>
            </a:r>
            <a:r>
              <a:rPr lang="ko-KR" altLang="en-US" sz="1600" b="1" dirty="0" smtClean="0">
                <a:latin typeface="나눔고딕" panose="020D0604000000000000" pitchFamily="50" charset="-127"/>
                <a:ea typeface="나눔고딕" panose="020D0604000000000000" pitchFamily="50" charset="-127"/>
              </a:rPr>
              <a:t>비율을 </a:t>
            </a:r>
            <a:r>
              <a:rPr lang="en-US" altLang="ko-KR" sz="1600" b="1" dirty="0" smtClean="0">
                <a:latin typeface="나눔고딕" panose="020D0604000000000000" pitchFamily="50" charset="-127"/>
                <a:ea typeface="나눔고딕" panose="020D0604000000000000" pitchFamily="50" charset="-127"/>
              </a:rPr>
              <a:t>1:3</a:t>
            </a:r>
            <a:r>
              <a:rPr lang="ko-KR" altLang="en-US" sz="1600" b="1" dirty="0" smtClean="0">
                <a:latin typeface="나눔고딕" panose="020D0604000000000000" pitchFamily="50" charset="-127"/>
                <a:ea typeface="나눔고딕" panose="020D0604000000000000" pitchFamily="50" charset="-127"/>
              </a:rPr>
              <a:t>으로</a:t>
            </a:r>
            <a:r>
              <a:rPr lang="en-US" altLang="ko-KR" sz="1600" b="1" dirty="0" smtClean="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고정</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Tx/>
              <a:buChar char="-"/>
            </a:pPr>
            <a:endParaRPr lang="en-US" altLang="ko-KR" sz="1600" b="1" dirty="0" smtClean="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700" y="1234913"/>
            <a:ext cx="5068007" cy="5430008"/>
          </a:xfrm>
          <a:prstGeom prst="rect">
            <a:avLst/>
          </a:prstGeom>
        </p:spPr>
      </p:pic>
      <p:sp>
        <p:nvSpPr>
          <p:cNvPr id="4" name="직사각형 3"/>
          <p:cNvSpPr/>
          <p:nvPr/>
        </p:nvSpPr>
        <p:spPr>
          <a:xfrm>
            <a:off x="5842000" y="4406900"/>
            <a:ext cx="1778000" cy="161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7248927" y="2540000"/>
            <a:ext cx="1778000" cy="3124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5318527" y="2014457"/>
            <a:ext cx="1374373" cy="14430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5408814" y="2029785"/>
            <a:ext cx="635000" cy="584775"/>
          </a:xfrm>
          <a:prstGeom prst="rect">
            <a:avLst/>
          </a:prstGeom>
          <a:noFill/>
        </p:spPr>
        <p:txBody>
          <a:bodyPr wrap="square" rtlCol="0">
            <a:spAutoFit/>
          </a:bodyPr>
          <a:lstStyle/>
          <a:p>
            <a:r>
              <a:rPr lang="en-US" altLang="ko-KR" sz="3200" b="1" dirty="0" smtClean="0">
                <a:solidFill>
                  <a:srgbClr val="FF0000"/>
                </a:solidFill>
              </a:rPr>
              <a:t>FP</a:t>
            </a:r>
            <a:endParaRPr lang="ko-KR" altLang="en-US" sz="3200" b="1" dirty="0">
              <a:solidFill>
                <a:srgbClr val="FF0000"/>
              </a:solidFill>
            </a:endParaRPr>
          </a:p>
        </p:txBody>
      </p:sp>
      <p:sp>
        <p:nvSpPr>
          <p:cNvPr id="20" name="TextBox 19"/>
          <p:cNvSpPr txBox="1"/>
          <p:nvPr/>
        </p:nvSpPr>
        <p:spPr>
          <a:xfrm>
            <a:off x="7360004" y="2540000"/>
            <a:ext cx="635000" cy="584775"/>
          </a:xfrm>
          <a:prstGeom prst="rect">
            <a:avLst/>
          </a:prstGeom>
          <a:noFill/>
        </p:spPr>
        <p:txBody>
          <a:bodyPr wrap="square" rtlCol="0">
            <a:spAutoFit/>
          </a:bodyPr>
          <a:lstStyle/>
          <a:p>
            <a:r>
              <a:rPr lang="en-US" altLang="ko-KR" sz="3200" b="1" dirty="0" smtClean="0">
                <a:solidFill>
                  <a:srgbClr val="FF0000"/>
                </a:solidFill>
              </a:rPr>
              <a:t>TP</a:t>
            </a:r>
            <a:endParaRPr lang="ko-KR" altLang="en-US" sz="3200" b="1" dirty="0">
              <a:solidFill>
                <a:srgbClr val="FF0000"/>
              </a:solidFill>
            </a:endParaRPr>
          </a:p>
        </p:txBody>
      </p:sp>
      <p:sp>
        <p:nvSpPr>
          <p:cNvPr id="21" name="TextBox 20"/>
          <p:cNvSpPr txBox="1"/>
          <p:nvPr/>
        </p:nvSpPr>
        <p:spPr>
          <a:xfrm>
            <a:off x="5910464" y="4406900"/>
            <a:ext cx="635000" cy="584775"/>
          </a:xfrm>
          <a:prstGeom prst="rect">
            <a:avLst/>
          </a:prstGeom>
          <a:noFill/>
        </p:spPr>
        <p:txBody>
          <a:bodyPr wrap="square" rtlCol="0">
            <a:spAutoFit/>
          </a:bodyPr>
          <a:lstStyle/>
          <a:p>
            <a:r>
              <a:rPr lang="en-US" altLang="ko-KR" sz="3200" b="1" dirty="0" smtClean="0">
                <a:solidFill>
                  <a:srgbClr val="FF0000"/>
                </a:solidFill>
              </a:rPr>
              <a:t>TP</a:t>
            </a:r>
            <a:endParaRPr lang="ko-KR" altLang="en-US" sz="3200" b="1" dirty="0">
              <a:solidFill>
                <a:srgbClr val="FF0000"/>
              </a:solidFill>
            </a:endParaRPr>
          </a:p>
        </p:txBody>
      </p:sp>
      <p:sp>
        <p:nvSpPr>
          <p:cNvPr id="22" name="TextBox 21"/>
          <p:cNvSpPr txBox="1"/>
          <p:nvPr/>
        </p:nvSpPr>
        <p:spPr>
          <a:xfrm>
            <a:off x="7677504" y="1319110"/>
            <a:ext cx="2173086" cy="523220"/>
          </a:xfrm>
          <a:prstGeom prst="rect">
            <a:avLst/>
          </a:prstGeom>
          <a:noFill/>
        </p:spPr>
        <p:txBody>
          <a:bodyPr wrap="square" rtlCol="0">
            <a:spAutoFit/>
          </a:bodyPr>
          <a:lstStyle/>
          <a:p>
            <a:r>
              <a:rPr lang="en-US" altLang="ko-KR" sz="2800" b="1" dirty="0" smtClean="0">
                <a:solidFill>
                  <a:srgbClr val="FF0000"/>
                </a:solidFill>
              </a:rPr>
              <a:t>Default box</a:t>
            </a:r>
            <a:endParaRPr lang="ko-KR" altLang="en-US" sz="2800" b="1" dirty="0">
              <a:solidFill>
                <a:srgbClr val="FF0000"/>
              </a:solidFill>
            </a:endParaRPr>
          </a:p>
        </p:txBody>
      </p:sp>
    </p:spTree>
    <p:extLst>
      <p:ext uri="{BB962C8B-B14F-4D97-AF65-F5344CB8AC3E}">
        <p14:creationId xmlns:p14="http://schemas.microsoft.com/office/powerpoint/2010/main" val="77104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19" grpId="0" animBg="1"/>
      <p:bldP spid="6" grpId="0"/>
      <p:bldP spid="20"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1952522"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Training</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29" y="1238014"/>
            <a:ext cx="8223697" cy="2554545"/>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Data augmentation </a:t>
            </a:r>
            <a:br>
              <a:rPr lang="en-US" altLang="ko-KR" sz="1600" b="1" dirty="0" smtClean="0">
                <a:latin typeface="나눔고딕" panose="020D0604000000000000" pitchFamily="50" charset="-127"/>
                <a:ea typeface="나눔고딕" panose="020D0604000000000000" pitchFamily="50" charset="-127"/>
              </a:rPr>
            </a:br>
            <a:r>
              <a:rPr lang="ko-KR" altLang="en-US" sz="1600" b="1" dirty="0" smtClean="0">
                <a:latin typeface="나눔고딕" panose="020D0604000000000000" pitchFamily="50" charset="-127"/>
                <a:ea typeface="나눔고딕" panose="020D0604000000000000" pitchFamily="50" charset="-127"/>
              </a:rPr>
              <a:t>각 트레이닝 샘플을 다음과 같은 옵션에 따라 무작위로 샘플링 된다</a:t>
            </a:r>
            <a:r>
              <a:rPr lang="en-US" altLang="ko-KR" sz="1600" b="1" dirty="0" smtClean="0">
                <a:latin typeface="나눔고딕" panose="020D0604000000000000" pitchFamily="50" charset="-127"/>
                <a:ea typeface="나눔고딕" panose="020D0604000000000000" pitchFamily="50" charset="-127"/>
              </a:rPr>
              <a:t>.</a:t>
            </a:r>
          </a:p>
          <a:p>
            <a:pPr marL="742950" lvl="1" indent="-285750">
              <a:lnSpc>
                <a:spcPct val="200000"/>
              </a:lnSpc>
              <a:buFont typeface="Wingdings" panose="05000000000000000000" pitchFamily="2" charset="2"/>
              <a:buChar char="§"/>
            </a:pPr>
            <a:r>
              <a:rPr lang="ko-KR" altLang="en-US" sz="1600" b="1" dirty="0" smtClean="0">
                <a:latin typeface="나눔고딕" panose="020D0604000000000000" pitchFamily="50" charset="-127"/>
                <a:ea typeface="나눔고딕" panose="020D0604000000000000" pitchFamily="50" charset="-127"/>
              </a:rPr>
              <a:t>원본 이미지 사용</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ko-KR" altLang="en-US" sz="1600" b="1" dirty="0" smtClean="0">
                <a:latin typeface="나눔고딕" panose="020D0604000000000000" pitchFamily="50" charset="-127"/>
                <a:ea typeface="나눔고딕" panose="020D0604000000000000" pitchFamily="50" charset="-127"/>
              </a:rPr>
              <a:t>최소 </a:t>
            </a:r>
            <a:r>
              <a:rPr lang="en-US" altLang="ko-KR" sz="1600" b="1" dirty="0" err="1" smtClean="0">
                <a:latin typeface="나눔고딕" panose="020D0604000000000000" pitchFamily="50" charset="-127"/>
                <a:ea typeface="나눔고딕" panose="020D0604000000000000" pitchFamily="50" charset="-127"/>
              </a:rPr>
              <a:t>jaccard</a:t>
            </a:r>
            <a:r>
              <a:rPr lang="en-US" altLang="ko-KR" sz="1600" b="1" dirty="0" smtClean="0">
                <a:latin typeface="나눔고딕" panose="020D0604000000000000" pitchFamily="50" charset="-127"/>
                <a:ea typeface="나눔고딕" panose="020D0604000000000000" pitchFamily="50" charset="-127"/>
              </a:rPr>
              <a:t> overlap</a:t>
            </a:r>
            <a:r>
              <a:rPr lang="ko-KR" altLang="en-US" sz="1600" b="1" dirty="0" smtClean="0">
                <a:latin typeface="나눔고딕" panose="020D0604000000000000" pitchFamily="50" charset="-127"/>
                <a:ea typeface="나눔고딕" panose="020D0604000000000000" pitchFamily="50" charset="-127"/>
              </a:rPr>
              <a:t>이 </a:t>
            </a:r>
            <a:r>
              <a:rPr lang="en-US" altLang="ko-KR" sz="1600" b="1" dirty="0" smtClean="0">
                <a:latin typeface="나눔고딕" panose="020D0604000000000000" pitchFamily="50" charset="-127"/>
                <a:ea typeface="나눔고딕" panose="020D0604000000000000" pitchFamily="50" charset="-127"/>
              </a:rPr>
              <a:t>0.1, 0.3, 0.5, 0.7 or 0.9</a:t>
            </a:r>
            <a:r>
              <a:rPr lang="ko-KR" altLang="en-US" sz="1600" b="1" dirty="0" smtClean="0">
                <a:latin typeface="나눔고딕" panose="020D0604000000000000" pitchFamily="50" charset="-127"/>
                <a:ea typeface="나눔고딕" panose="020D0604000000000000" pitchFamily="50" charset="-127"/>
              </a:rPr>
              <a:t>인 </a:t>
            </a:r>
            <a:r>
              <a:rPr lang="en-US" altLang="ko-KR" sz="1600" b="1" dirty="0" smtClean="0">
                <a:latin typeface="나눔고딕" panose="020D0604000000000000" pitchFamily="50" charset="-127"/>
                <a:ea typeface="나눔고딕" panose="020D0604000000000000" pitchFamily="50" charset="-127"/>
              </a:rPr>
              <a:t>patch</a:t>
            </a:r>
            <a:r>
              <a:rPr lang="ko-KR" altLang="en-US" sz="1600" b="1" dirty="0" smtClean="0">
                <a:latin typeface="나눔고딕" panose="020D0604000000000000" pitchFamily="50" charset="-127"/>
                <a:ea typeface="나눔고딕" panose="020D0604000000000000" pitchFamily="50" charset="-127"/>
              </a:rPr>
              <a:t>를 샘플로 추출</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ko-KR" altLang="en-US" sz="1600" b="1" dirty="0" smtClean="0">
                <a:latin typeface="나눔고딕" panose="020D0604000000000000" pitchFamily="50" charset="-127"/>
                <a:ea typeface="나눔고딕" panose="020D0604000000000000" pitchFamily="50" charset="-127"/>
              </a:rPr>
              <a:t>이 </a:t>
            </a:r>
            <a:r>
              <a:rPr lang="en-US" altLang="ko-KR" sz="1600" b="1" dirty="0" smtClean="0">
                <a:latin typeface="나눔고딕" panose="020D0604000000000000" pitchFamily="50" charset="-127"/>
                <a:ea typeface="나눔고딕" panose="020D0604000000000000" pitchFamily="50" charset="-127"/>
              </a:rPr>
              <a:t>patch</a:t>
            </a:r>
            <a:r>
              <a:rPr lang="ko-KR" altLang="en-US" sz="1600" b="1" dirty="0" smtClean="0">
                <a:latin typeface="나눔고딕" panose="020D0604000000000000" pitchFamily="50" charset="-127"/>
                <a:ea typeface="나눔고딕" panose="020D0604000000000000" pitchFamily="50" charset="-127"/>
              </a:rPr>
              <a:t>를 </a:t>
            </a:r>
            <a:r>
              <a:rPr lang="ko-KR" altLang="en-US" sz="1600" b="1" dirty="0" err="1" smtClean="0">
                <a:latin typeface="나눔고딕" panose="020D0604000000000000" pitchFamily="50" charset="-127"/>
                <a:ea typeface="나눔고딕" panose="020D0604000000000000" pitchFamily="50" charset="-127"/>
              </a:rPr>
              <a:t>무작위하게</a:t>
            </a:r>
            <a:r>
              <a:rPr lang="ko-KR" altLang="en-US" sz="1600" b="1" dirty="0" smtClean="0">
                <a:latin typeface="나눔고딕" panose="020D0604000000000000" pitchFamily="50" charset="-127"/>
                <a:ea typeface="나눔고딕" panose="020D0604000000000000" pitchFamily="50" charset="-127"/>
              </a:rPr>
              <a:t> 샘플링</a:t>
            </a:r>
            <a:endParaRPr lang="en-US" altLang="ko-KR" sz="1600" b="1" dirty="0" smtClean="0">
              <a:latin typeface="나눔고딕" panose="020D0604000000000000" pitchFamily="50" charset="-127"/>
              <a:ea typeface="나눔고딕" panose="020D0604000000000000" pitchFamily="50" charset="-127"/>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280" y="3676403"/>
            <a:ext cx="6363194" cy="3181597"/>
          </a:xfrm>
          <a:prstGeom prst="rect">
            <a:avLst/>
          </a:prstGeom>
        </p:spPr>
      </p:pic>
    </p:spTree>
    <p:extLst>
      <p:ext uri="{BB962C8B-B14F-4D97-AF65-F5344CB8AC3E}">
        <p14:creationId xmlns:p14="http://schemas.microsoft.com/office/powerpoint/2010/main" val="1328913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3644524"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Experimental Results</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29" y="1238014"/>
            <a:ext cx="8223697" cy="1569660"/>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Pascal VOC2007 test</a:t>
            </a:r>
            <a:r>
              <a:rPr lang="ko-KR" altLang="en-US" sz="1600" b="1" dirty="0" smtClean="0">
                <a:latin typeface="나눔고딕" panose="020D0604000000000000" pitchFamily="50" charset="-127"/>
                <a:ea typeface="나눔고딕" panose="020D0604000000000000" pitchFamily="50" charset="-127"/>
              </a:rPr>
              <a:t> 결과</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SSD300</a:t>
            </a:r>
            <a:r>
              <a:rPr lang="ko-KR" altLang="en-US" sz="1600" b="1" dirty="0" smtClean="0">
                <a:latin typeface="나눔고딕" panose="020D0604000000000000" pitchFamily="50" charset="-127"/>
                <a:ea typeface="나눔고딕" panose="020D0604000000000000" pitchFamily="50" charset="-127"/>
              </a:rPr>
              <a:t>은 </a:t>
            </a:r>
            <a:r>
              <a:rPr lang="en-US" altLang="ko-KR" sz="1600" b="1" dirty="0" smtClean="0">
                <a:latin typeface="나눔고딕" panose="020D0604000000000000" pitchFamily="50" charset="-127"/>
                <a:ea typeface="나눔고딕" panose="020D0604000000000000" pitchFamily="50" charset="-127"/>
              </a:rPr>
              <a:t>Fester R-CCN (VGG16)</a:t>
            </a:r>
            <a:r>
              <a:rPr lang="ko-KR" altLang="en-US" sz="1600" b="1" dirty="0" smtClean="0">
                <a:latin typeface="나눔고딕" panose="020D0604000000000000" pitchFamily="50" charset="-127"/>
                <a:ea typeface="나눔고딕" panose="020D0604000000000000" pitchFamily="50" charset="-127"/>
              </a:rPr>
              <a:t>보다 </a:t>
            </a:r>
            <a:r>
              <a:rPr lang="en-US" altLang="ko-KR" sz="1600" b="1" dirty="0" err="1" smtClean="0">
                <a:latin typeface="나눔고딕" panose="020D0604000000000000" pitchFamily="50" charset="-127"/>
                <a:ea typeface="나눔고딕" panose="020D0604000000000000" pitchFamily="50" charset="-127"/>
              </a:rPr>
              <a:t>mAP</a:t>
            </a:r>
            <a:r>
              <a:rPr lang="ko-KR" altLang="en-US" sz="1600" b="1" dirty="0">
                <a:latin typeface="나눔고딕" panose="020D0604000000000000" pitchFamily="50" charset="-127"/>
                <a:ea typeface="나눔고딕" panose="020D0604000000000000" pitchFamily="50" charset="-127"/>
              </a:rPr>
              <a:t>가</a:t>
            </a:r>
            <a:r>
              <a:rPr lang="ko-KR" altLang="en-US" sz="1600" b="1" dirty="0" smtClean="0">
                <a:latin typeface="나눔고딕" panose="020D0604000000000000" pitchFamily="50" charset="-127"/>
                <a:ea typeface="나눔고딕" panose="020D0604000000000000" pitchFamily="50" charset="-127"/>
              </a:rPr>
              <a:t> </a:t>
            </a:r>
            <a:r>
              <a:rPr lang="en-US" altLang="ko-KR" sz="1600" b="1" dirty="0" smtClean="0">
                <a:latin typeface="나눔고딕" panose="020D0604000000000000" pitchFamily="50" charset="-127"/>
                <a:ea typeface="나눔고딕" panose="020D0604000000000000" pitchFamily="50" charset="-127"/>
              </a:rPr>
              <a:t>1.1% </a:t>
            </a:r>
            <a:r>
              <a:rPr lang="ko-KR" altLang="en-US" sz="1600" b="1" dirty="0" smtClean="0">
                <a:latin typeface="나눔고딕" panose="020D0604000000000000" pitchFamily="50" charset="-127"/>
                <a:ea typeface="나눔고딕" panose="020D0604000000000000" pitchFamily="50" charset="-127"/>
              </a:rPr>
              <a:t>향상</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SSD512</a:t>
            </a:r>
            <a:r>
              <a:rPr lang="ko-KR" altLang="en-US" sz="1600" b="1" dirty="0" smtClean="0">
                <a:latin typeface="나눔고딕" panose="020D0604000000000000" pitchFamily="50" charset="-127"/>
                <a:ea typeface="나눔고딕" panose="020D0604000000000000" pitchFamily="50" charset="-127"/>
              </a:rPr>
              <a:t>는 </a:t>
            </a:r>
            <a:r>
              <a:rPr lang="en-US" altLang="ko-KR" sz="1600" b="1" dirty="0" smtClean="0">
                <a:latin typeface="나눔고딕" panose="020D0604000000000000" pitchFamily="50" charset="-127"/>
                <a:ea typeface="나눔고딕" panose="020D0604000000000000" pitchFamily="50" charset="-127"/>
              </a:rPr>
              <a:t>3.6% </a:t>
            </a:r>
            <a:r>
              <a:rPr lang="ko-KR" altLang="en-US" sz="1600" b="1" dirty="0" smtClean="0">
                <a:latin typeface="나눔고딕" panose="020D0604000000000000" pitchFamily="50" charset="-127"/>
                <a:ea typeface="나눔고딕" panose="020D0604000000000000" pitchFamily="50" charset="-127"/>
              </a:rPr>
              <a:t>향상</a:t>
            </a:r>
            <a:endParaRPr lang="en-US" altLang="ko-KR" sz="1600" b="1" dirty="0" smtClean="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22659"/>
            <a:ext cx="9906000" cy="2749657"/>
          </a:xfrm>
          <a:prstGeom prst="rect">
            <a:avLst/>
          </a:prstGeom>
        </p:spPr>
      </p:pic>
      <p:sp>
        <p:nvSpPr>
          <p:cNvPr id="4" name="타원 3"/>
          <p:cNvSpPr/>
          <p:nvPr/>
        </p:nvSpPr>
        <p:spPr>
          <a:xfrm>
            <a:off x="3200223" y="3708400"/>
            <a:ext cx="1752777"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3200223" y="4661758"/>
            <a:ext cx="1752777"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오른쪽 화살표 4"/>
          <p:cNvSpPr/>
          <p:nvPr/>
        </p:nvSpPr>
        <p:spPr>
          <a:xfrm rot="16200000">
            <a:off x="2763069" y="4663266"/>
            <a:ext cx="565372" cy="23298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2273435" y="4649916"/>
            <a:ext cx="833764" cy="461665"/>
          </a:xfrm>
          <a:prstGeom prst="rect">
            <a:avLst/>
          </a:prstGeom>
          <a:noFill/>
        </p:spPr>
        <p:txBody>
          <a:bodyPr wrap="square" rtlCol="0">
            <a:spAutoFit/>
          </a:bodyPr>
          <a:lstStyle/>
          <a:p>
            <a:r>
              <a:rPr lang="en-US" altLang="ko-KR" sz="2400" b="1" dirty="0" smtClean="0">
                <a:solidFill>
                  <a:srgbClr val="FF0000"/>
                </a:solidFill>
              </a:rPr>
              <a:t>6.6x</a:t>
            </a:r>
            <a:endParaRPr lang="ko-KR" altLang="en-US" sz="2400" b="1" dirty="0">
              <a:solidFill>
                <a:srgbClr val="FF0000"/>
              </a:solidFill>
            </a:endParaRPr>
          </a:p>
        </p:txBody>
      </p:sp>
      <p:sp>
        <p:nvSpPr>
          <p:cNvPr id="16" name="타원 15"/>
          <p:cNvSpPr/>
          <p:nvPr/>
        </p:nvSpPr>
        <p:spPr>
          <a:xfrm>
            <a:off x="7911923" y="3708400"/>
            <a:ext cx="1867077"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18" name="타원 17"/>
          <p:cNvSpPr/>
          <p:nvPr/>
        </p:nvSpPr>
        <p:spPr>
          <a:xfrm>
            <a:off x="7911922" y="4680585"/>
            <a:ext cx="1867077"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Tree>
    <p:extLst>
      <p:ext uri="{BB962C8B-B14F-4D97-AF65-F5344CB8AC3E}">
        <p14:creationId xmlns:p14="http://schemas.microsoft.com/office/powerpoint/2010/main" val="29140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5" grpId="0" animBg="1"/>
      <p:bldP spid="6" grpId="0"/>
      <p:bldP spid="16"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3644524"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Experimental Results</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29" y="1238014"/>
            <a:ext cx="8455071" cy="1569660"/>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Pascal VOC2007 test</a:t>
            </a:r>
            <a:r>
              <a:rPr lang="ko-KR" altLang="en-US" sz="1600" b="1" dirty="0" smtClean="0">
                <a:latin typeface="나눔고딕" panose="020D0604000000000000" pitchFamily="50" charset="-127"/>
                <a:ea typeface="나눔고딕" panose="020D0604000000000000" pitchFamily="50" charset="-127"/>
              </a:rPr>
              <a:t> 결과</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SSD512</a:t>
            </a:r>
            <a:r>
              <a:rPr lang="ko-KR" altLang="en-US" sz="1600" b="1" dirty="0" smtClean="0">
                <a:latin typeface="나눔고딕" panose="020D0604000000000000" pitchFamily="50" charset="-127"/>
                <a:ea typeface="나눔고딕" panose="020D0604000000000000" pitchFamily="50" charset="-127"/>
              </a:rPr>
              <a:t>은 </a:t>
            </a:r>
            <a:r>
              <a:rPr lang="en-US" altLang="ko-KR" sz="1600" b="1" dirty="0" smtClean="0">
                <a:latin typeface="나눔고딕" panose="020D0604000000000000" pitchFamily="50" charset="-127"/>
                <a:ea typeface="나눔고딕" panose="020D0604000000000000" pitchFamily="50" charset="-127"/>
              </a:rPr>
              <a:t>YOLO (VGG16)</a:t>
            </a:r>
            <a:r>
              <a:rPr lang="ko-KR" altLang="en-US" sz="1600" b="1" dirty="0" smtClean="0">
                <a:latin typeface="나눔고딕" panose="020D0604000000000000" pitchFamily="50" charset="-127"/>
                <a:ea typeface="나눔고딕" panose="020D0604000000000000" pitchFamily="50" charset="-127"/>
              </a:rPr>
              <a:t>비해 조금 느려졌지만 정확도에서 많이 향상을 보임 </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ko-KR" altLang="en-US" sz="1600" b="1" dirty="0" smtClean="0">
                <a:latin typeface="나눔고딕" panose="020D0604000000000000" pitchFamily="50" charset="-127"/>
                <a:ea typeface="나눔고딕" panose="020D0604000000000000" pitchFamily="50" charset="-127"/>
              </a:rPr>
              <a:t>이는 </a:t>
            </a:r>
            <a:r>
              <a:rPr lang="en-US" altLang="ko-KR" sz="1600" b="1" dirty="0" smtClean="0">
                <a:latin typeface="나눔고딕" panose="020D0604000000000000" pitchFamily="50" charset="-127"/>
                <a:ea typeface="나눔고딕" panose="020D0604000000000000" pitchFamily="50" charset="-127"/>
              </a:rPr>
              <a:t>Default Box</a:t>
            </a:r>
            <a:r>
              <a:rPr lang="ko-KR" altLang="en-US" sz="1600" b="1" dirty="0" smtClean="0">
                <a:latin typeface="나눔고딕" panose="020D0604000000000000" pitchFamily="50" charset="-127"/>
                <a:ea typeface="나눔고딕" panose="020D0604000000000000" pitchFamily="50" charset="-127"/>
              </a:rPr>
              <a:t>의 수를 늘렸기 때문</a:t>
            </a:r>
            <a:endParaRPr lang="en-US" altLang="ko-KR" sz="1600" b="1" dirty="0" smtClean="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22659"/>
            <a:ext cx="9906000" cy="2749657"/>
          </a:xfrm>
          <a:prstGeom prst="rect">
            <a:avLst/>
          </a:prstGeom>
        </p:spPr>
      </p:pic>
      <p:sp>
        <p:nvSpPr>
          <p:cNvPr id="4" name="타원 3"/>
          <p:cNvSpPr/>
          <p:nvPr/>
        </p:nvSpPr>
        <p:spPr>
          <a:xfrm>
            <a:off x="3200223" y="4380359"/>
            <a:ext cx="1752777" cy="3993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3200223" y="5049972"/>
            <a:ext cx="1752777" cy="3527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오른쪽 화살표 4"/>
          <p:cNvSpPr/>
          <p:nvPr/>
        </p:nvSpPr>
        <p:spPr>
          <a:xfrm rot="16200000">
            <a:off x="2635539" y="5195854"/>
            <a:ext cx="566433" cy="23298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2146436" y="5183034"/>
            <a:ext cx="833764" cy="461665"/>
          </a:xfrm>
          <a:prstGeom prst="rect">
            <a:avLst/>
          </a:prstGeom>
          <a:noFill/>
        </p:spPr>
        <p:txBody>
          <a:bodyPr wrap="square" rtlCol="0">
            <a:spAutoFit/>
          </a:bodyPr>
          <a:lstStyle/>
          <a:p>
            <a:r>
              <a:rPr lang="en-US" altLang="ko-KR" sz="2400" b="1" dirty="0" smtClean="0">
                <a:solidFill>
                  <a:srgbClr val="FF0000"/>
                </a:solidFill>
              </a:rPr>
              <a:t>10%</a:t>
            </a:r>
            <a:endParaRPr lang="ko-KR" altLang="en-US" sz="2400" b="1" dirty="0">
              <a:solidFill>
                <a:srgbClr val="FF0000"/>
              </a:solidFill>
            </a:endParaRPr>
          </a:p>
        </p:txBody>
      </p:sp>
      <p:sp>
        <p:nvSpPr>
          <p:cNvPr id="18" name="타원 17"/>
          <p:cNvSpPr/>
          <p:nvPr/>
        </p:nvSpPr>
        <p:spPr>
          <a:xfrm>
            <a:off x="6642100" y="4089400"/>
            <a:ext cx="787400" cy="664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6438900" y="4767057"/>
            <a:ext cx="1168400" cy="6649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062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5" grpId="0" animBg="1"/>
      <p:bldP spid="6" grpId="0"/>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3644524"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Experimental Results</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1238014"/>
            <a:ext cx="8455071" cy="505972"/>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SSD512 </a:t>
            </a:r>
            <a:r>
              <a:rPr lang="ko-KR" altLang="en-US" sz="1600" b="1" dirty="0" smtClean="0">
                <a:latin typeface="나눔고딕" panose="020D0604000000000000" pitchFamily="50" charset="-127"/>
                <a:ea typeface="나눔고딕" panose="020D0604000000000000" pitchFamily="50" charset="-127"/>
              </a:rPr>
              <a:t>성능 시각화</a:t>
            </a:r>
            <a:endParaRPr lang="en-US" altLang="ko-KR" sz="1600" b="1" dirty="0" smtClean="0">
              <a:latin typeface="나눔고딕" panose="020D0604000000000000" pitchFamily="50" charset="-127"/>
              <a:ea typeface="나눔고딕" panose="020D0604000000000000" pitchFamily="50" charset="-127"/>
            </a:endParaRP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76" y="1782086"/>
            <a:ext cx="7679208" cy="4987014"/>
          </a:xfrm>
          <a:prstGeom prst="rect">
            <a:avLst/>
          </a:prstGeom>
        </p:spPr>
      </p:pic>
      <p:sp>
        <p:nvSpPr>
          <p:cNvPr id="2" name="TextBox 1"/>
          <p:cNvSpPr txBox="1"/>
          <p:nvPr/>
        </p:nvSpPr>
        <p:spPr>
          <a:xfrm>
            <a:off x="7727044" y="2886529"/>
            <a:ext cx="2256971" cy="2462213"/>
          </a:xfrm>
          <a:prstGeom prst="rect">
            <a:avLst/>
          </a:prstGeom>
          <a:noFill/>
        </p:spPr>
        <p:txBody>
          <a:bodyPr wrap="square" rtlCol="0">
            <a:spAutoFit/>
          </a:bodyPr>
          <a:lstStyle/>
          <a:p>
            <a:r>
              <a:rPr lang="en-US" altLang="ko-KR" sz="1400" b="1" dirty="0" err="1" smtClean="0">
                <a:latin typeface="+mj-ea"/>
                <a:ea typeface="+mj-ea"/>
              </a:rPr>
              <a:t>Cor</a:t>
            </a:r>
            <a:r>
              <a:rPr lang="en-US" altLang="ko-KR" sz="1400" dirty="0" smtClean="0">
                <a:latin typeface="+mj-ea"/>
                <a:ea typeface="+mj-ea"/>
              </a:rPr>
              <a:t>: correct</a:t>
            </a:r>
          </a:p>
          <a:p>
            <a:endParaRPr lang="en-US" altLang="ko-KR" sz="1400" dirty="0" smtClean="0">
              <a:latin typeface="+mj-ea"/>
              <a:ea typeface="+mj-ea"/>
            </a:endParaRPr>
          </a:p>
          <a:p>
            <a:r>
              <a:rPr lang="en-US" altLang="ko-KR" sz="1400" b="1" dirty="0" err="1" smtClean="0">
                <a:latin typeface="+mj-ea"/>
                <a:ea typeface="+mj-ea"/>
              </a:rPr>
              <a:t>Loc</a:t>
            </a:r>
            <a:r>
              <a:rPr lang="en-US" altLang="ko-KR" sz="1400" dirty="0" smtClean="0">
                <a:latin typeface="+mj-ea"/>
                <a:ea typeface="+mj-ea"/>
              </a:rPr>
              <a:t>: false positive due to poor localization</a:t>
            </a:r>
          </a:p>
          <a:p>
            <a:endParaRPr lang="en-US" altLang="ko-KR" sz="1400" dirty="0" smtClean="0">
              <a:latin typeface="+mj-ea"/>
              <a:ea typeface="+mj-ea"/>
            </a:endParaRPr>
          </a:p>
          <a:p>
            <a:r>
              <a:rPr lang="en-US" altLang="ko-KR" sz="1400" b="1" dirty="0" smtClean="0">
                <a:latin typeface="+mj-ea"/>
                <a:ea typeface="+mj-ea"/>
              </a:rPr>
              <a:t>Sim</a:t>
            </a:r>
            <a:r>
              <a:rPr lang="en-US" altLang="ko-KR" sz="1400" dirty="0" smtClean="0">
                <a:latin typeface="+mj-ea"/>
                <a:ea typeface="+mj-ea"/>
              </a:rPr>
              <a:t>: similar categories</a:t>
            </a:r>
          </a:p>
          <a:p>
            <a:endParaRPr lang="en-US" altLang="ko-KR" sz="1400" dirty="0" smtClean="0">
              <a:latin typeface="+mj-ea"/>
              <a:ea typeface="+mj-ea"/>
            </a:endParaRPr>
          </a:p>
          <a:p>
            <a:r>
              <a:rPr lang="en-US" altLang="ko-KR" sz="1400" b="1" dirty="0" err="1" smtClean="0">
                <a:latin typeface="+mj-ea"/>
                <a:ea typeface="+mj-ea"/>
              </a:rPr>
              <a:t>Oth</a:t>
            </a:r>
            <a:r>
              <a:rPr lang="en-US" altLang="ko-KR" sz="1400" dirty="0" smtClean="0">
                <a:latin typeface="+mj-ea"/>
                <a:ea typeface="+mj-ea"/>
              </a:rPr>
              <a:t>: other</a:t>
            </a:r>
          </a:p>
          <a:p>
            <a:endParaRPr lang="en-US" altLang="ko-KR" sz="1400" dirty="0">
              <a:latin typeface="+mj-ea"/>
              <a:ea typeface="+mj-ea"/>
            </a:endParaRPr>
          </a:p>
          <a:p>
            <a:r>
              <a:rPr lang="en-US" altLang="ko-KR" sz="1400" dirty="0" smtClean="0">
                <a:latin typeface="+mj-ea"/>
                <a:ea typeface="+mj-ea"/>
              </a:rPr>
              <a:t>      : 0.5 </a:t>
            </a:r>
            <a:r>
              <a:rPr lang="en-US" altLang="ko-KR" sz="1400" dirty="0" err="1" smtClean="0">
                <a:latin typeface="+mj-ea"/>
                <a:ea typeface="+mj-ea"/>
              </a:rPr>
              <a:t>jaccard</a:t>
            </a:r>
            <a:r>
              <a:rPr lang="en-US" altLang="ko-KR" sz="1400" dirty="0" smtClean="0">
                <a:latin typeface="+mj-ea"/>
                <a:ea typeface="+mj-ea"/>
              </a:rPr>
              <a:t> overlap</a:t>
            </a:r>
          </a:p>
          <a:p>
            <a:r>
              <a:rPr lang="en-US" altLang="ko-KR" sz="1400" dirty="0">
                <a:latin typeface="+mj-ea"/>
                <a:ea typeface="+mj-ea"/>
              </a:rPr>
              <a:t> </a:t>
            </a:r>
            <a:r>
              <a:rPr lang="en-US" altLang="ko-KR" sz="1400" dirty="0" smtClean="0">
                <a:latin typeface="+mj-ea"/>
                <a:ea typeface="+mj-ea"/>
              </a:rPr>
              <a:t>     : 0.1 </a:t>
            </a:r>
            <a:r>
              <a:rPr lang="en-US" altLang="ko-KR" sz="1400" dirty="0" err="1" smtClean="0">
                <a:latin typeface="+mj-ea"/>
                <a:ea typeface="+mj-ea"/>
              </a:rPr>
              <a:t>jaccard</a:t>
            </a:r>
            <a:r>
              <a:rPr lang="en-US" altLang="ko-KR" sz="1400" dirty="0" smtClean="0">
                <a:latin typeface="+mj-ea"/>
                <a:ea typeface="+mj-ea"/>
              </a:rPr>
              <a:t> overlap </a:t>
            </a:r>
            <a:endParaRPr lang="ko-KR" altLang="en-US" sz="1400" dirty="0">
              <a:latin typeface="+mj-ea"/>
              <a:ea typeface="+mj-ea"/>
            </a:endParaRPr>
          </a:p>
        </p:txBody>
      </p:sp>
      <p:cxnSp>
        <p:nvCxnSpPr>
          <p:cNvPr id="5" name="직선 연결선 4"/>
          <p:cNvCxnSpPr/>
          <p:nvPr/>
        </p:nvCxnSpPr>
        <p:spPr>
          <a:xfrm>
            <a:off x="7776033" y="4969329"/>
            <a:ext cx="330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7788733" y="5210629"/>
            <a:ext cx="3302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170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3644524"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Experimental Results</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29" y="1238014"/>
            <a:ext cx="8455071" cy="1569660"/>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Sensitivity and impact to different object characteristics with VOC2007</a:t>
            </a:r>
            <a:r>
              <a:rPr lang="ko-KR" altLang="en-US" sz="1600" b="1" dirty="0" smtClean="0">
                <a:latin typeface="나눔고딕" panose="020D0604000000000000" pitchFamily="50" charset="-127"/>
                <a:ea typeface="나눔고딕" panose="020D0604000000000000" pitchFamily="50" charset="-127"/>
              </a:rPr>
              <a:t> </a:t>
            </a:r>
            <a:r>
              <a:rPr lang="en-US" altLang="ko-KR" sz="1600" b="1" dirty="0" smtClean="0">
                <a:latin typeface="나눔고딕" panose="020D0604000000000000" pitchFamily="50" charset="-127"/>
                <a:ea typeface="나눔고딕" panose="020D0604000000000000" pitchFamily="50" charset="-127"/>
              </a:rPr>
              <a:t>test</a:t>
            </a:r>
          </a:p>
          <a:p>
            <a:pPr marL="742950" lvl="1" indent="-285750">
              <a:lnSpc>
                <a:spcPct val="200000"/>
              </a:lnSpc>
              <a:buFont typeface="Wingdings" panose="05000000000000000000" pitchFamily="2" charset="2"/>
              <a:buChar char="§"/>
            </a:pPr>
            <a:r>
              <a:rPr lang="en-US" altLang="ko-KR" sz="1600" b="1" dirty="0" err="1" smtClean="0">
                <a:latin typeface="나눔고딕" panose="020D0604000000000000" pitchFamily="50" charset="-127"/>
                <a:ea typeface="나눔고딕" panose="020D0604000000000000" pitchFamily="50" charset="-127"/>
              </a:rPr>
              <a:t>BBox</a:t>
            </a:r>
            <a:r>
              <a:rPr lang="en-US" altLang="ko-KR" sz="1600" b="1" dirty="0" smtClean="0">
                <a:latin typeface="나눔고딕" panose="020D0604000000000000" pitchFamily="50" charset="-127"/>
                <a:ea typeface="나눔고딕" panose="020D0604000000000000" pitchFamily="50" charset="-127"/>
              </a:rPr>
              <a:t> Area</a:t>
            </a:r>
            <a:r>
              <a:rPr lang="ko-KR" altLang="en-US" sz="1600" b="1" dirty="0" smtClean="0">
                <a:latin typeface="나눔고딕" panose="020D0604000000000000" pitchFamily="50" charset="-127"/>
                <a:ea typeface="나눔고딕" panose="020D0604000000000000" pitchFamily="50" charset="-127"/>
              </a:rPr>
              <a:t>가</a:t>
            </a:r>
            <a:r>
              <a:rPr lang="en-US" altLang="ko-KR" sz="1600" b="1" dirty="0" smtClean="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커질 수록 </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Aspect Ratio</a:t>
            </a:r>
            <a:r>
              <a:rPr lang="ko-KR" altLang="en-US" sz="1600" b="1" dirty="0" smtClean="0">
                <a:latin typeface="나눔고딕" panose="020D0604000000000000" pitchFamily="50" charset="-127"/>
                <a:ea typeface="나눔고딕" panose="020D0604000000000000" pitchFamily="50" charset="-127"/>
              </a:rPr>
              <a:t>가 정사각형에</a:t>
            </a:r>
            <a:r>
              <a:rPr lang="en-US" altLang="ko-KR" sz="1600" b="1" dirty="0" smtClean="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가까울 수록 정확도가 높아진다</a:t>
            </a:r>
            <a:r>
              <a:rPr lang="en-US" altLang="ko-KR" sz="1600" b="1" dirty="0" smtClean="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 </a:t>
            </a:r>
            <a:endParaRPr lang="en-US" altLang="ko-KR" sz="1600" b="1" dirty="0" smtClean="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8" y="2807674"/>
            <a:ext cx="9906000" cy="4050326"/>
          </a:xfrm>
          <a:prstGeom prst="rect">
            <a:avLst/>
          </a:prstGeom>
        </p:spPr>
      </p:pic>
    </p:spTree>
    <p:extLst>
      <p:ext uri="{BB962C8B-B14F-4D97-AF65-F5344CB8AC3E}">
        <p14:creationId xmlns:p14="http://schemas.microsoft.com/office/powerpoint/2010/main" val="721714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943373" y="1760076"/>
            <a:ext cx="7898913" cy="3179936"/>
            <a:chOff x="943373" y="1760076"/>
            <a:chExt cx="7898913" cy="3179936"/>
          </a:xfrm>
        </p:grpSpPr>
        <p:pic>
          <p:nvPicPr>
            <p:cNvPr id="2" name="그림 1"/>
            <p:cNvPicPr>
              <a:picLocks noChangeAspect="1"/>
            </p:cNvPicPr>
            <p:nvPr/>
          </p:nvPicPr>
          <p:blipFill rotWithShape="1">
            <a:blip r:embed="rId2"/>
            <a:srcRect l="30668" t="25469" r="11685" b="48834"/>
            <a:stretch/>
          </p:blipFill>
          <p:spPr>
            <a:xfrm>
              <a:off x="943373" y="1786451"/>
              <a:ext cx="7898913" cy="3153561"/>
            </a:xfrm>
            <a:prstGeom prst="rect">
              <a:avLst/>
            </a:prstGeom>
          </p:spPr>
        </p:pic>
        <p:sp>
          <p:nvSpPr>
            <p:cNvPr id="17" name="모서리가 둥근 직사각형 16"/>
            <p:cNvSpPr/>
            <p:nvPr/>
          </p:nvSpPr>
          <p:spPr>
            <a:xfrm>
              <a:off x="2014801" y="1760076"/>
              <a:ext cx="3876045" cy="2533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p:cNvPicPr>
            <a:picLocks noChangeAspect="1"/>
          </p:cNvPicPr>
          <p:nvPr/>
        </p:nvPicPr>
        <p:blipFill rotWithShape="1">
          <a:blip r:embed="rId3"/>
          <a:srcRect l="31647" t="51250" r="19434" b="21869"/>
          <a:stretch/>
        </p:blipFill>
        <p:spPr>
          <a:xfrm>
            <a:off x="943373" y="1688142"/>
            <a:ext cx="8068742" cy="3332357"/>
          </a:xfrm>
          <a:prstGeom prst="rect">
            <a:avLst/>
          </a:prstGeom>
        </p:spPr>
      </p:pic>
      <p:grpSp>
        <p:nvGrpSpPr>
          <p:cNvPr id="14" name="그룹 13"/>
          <p:cNvGrpSpPr/>
          <p:nvPr/>
        </p:nvGrpSpPr>
        <p:grpSpPr>
          <a:xfrm>
            <a:off x="854030" y="497497"/>
            <a:ext cx="8223697" cy="582863"/>
            <a:chOff x="841151" y="497497"/>
            <a:chExt cx="8223697" cy="582863"/>
          </a:xfrm>
        </p:grpSpPr>
        <p:cxnSp>
          <p:nvCxnSpPr>
            <p:cNvPr id="15" name="직선 연결선 14"/>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10614" y="497497"/>
              <a:ext cx="450315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Introduce – Deep Learning</a:t>
              </a:r>
              <a:endParaRPr lang="ko-KR" altLang="en-US" sz="2500" b="1" dirty="0">
                <a:latin typeface="나눔고딕" panose="020D0604000000000000" pitchFamily="50" charset="-127"/>
                <a:ea typeface="나눔고딕" panose="020D0604000000000000" pitchFamily="50" charset="-127"/>
              </a:endParaRPr>
            </a:p>
          </p:txBody>
        </p:sp>
      </p:grpSp>
      <p:pic>
        <p:nvPicPr>
          <p:cNvPr id="19" name="그림 1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0" name="TextBox 19"/>
          <p:cNvSpPr txBox="1"/>
          <p:nvPr/>
        </p:nvSpPr>
        <p:spPr>
          <a:xfrm>
            <a:off x="852254" y="4857691"/>
            <a:ext cx="4778872"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Classified Machine Learning</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Learn &amp; train by complex networks</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Using at classification, detection, analysis</a:t>
            </a:r>
          </a:p>
        </p:txBody>
      </p:sp>
    </p:spTree>
    <p:extLst>
      <p:ext uri="{BB962C8B-B14F-4D97-AF65-F5344CB8AC3E}">
        <p14:creationId xmlns:p14="http://schemas.microsoft.com/office/powerpoint/2010/main" val="85148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3644524"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Experimental Results</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1238014"/>
            <a:ext cx="8455071" cy="2554545"/>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Model </a:t>
            </a:r>
            <a:r>
              <a:rPr lang="ko-KR" altLang="en-US" sz="1600" b="1" dirty="0" smtClean="0">
                <a:latin typeface="나눔고딕" panose="020D0604000000000000" pitchFamily="50" charset="-127"/>
                <a:ea typeface="나눔고딕" panose="020D0604000000000000" pitchFamily="50" charset="-127"/>
              </a:rPr>
              <a:t>분석</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Data augmentation</a:t>
            </a:r>
            <a:r>
              <a:rPr lang="ko-KR" altLang="en-US" sz="1600" b="1" dirty="0" smtClean="0">
                <a:latin typeface="나눔고딕" panose="020D0604000000000000" pitchFamily="50" charset="-127"/>
                <a:ea typeface="나눔고딕" panose="020D0604000000000000" pitchFamily="50" charset="-127"/>
              </a:rPr>
              <a:t>은</a:t>
            </a:r>
            <a:r>
              <a:rPr lang="en-US" altLang="ko-KR" sz="1600" b="1" dirty="0" smtClean="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매우</a:t>
            </a:r>
            <a:r>
              <a:rPr lang="en-US" altLang="ko-KR" sz="1600" b="1" dirty="0" smtClean="0">
                <a:latin typeface="나눔고딕" panose="020D0604000000000000" pitchFamily="50" charset="-127"/>
                <a:ea typeface="나눔고딕" panose="020D0604000000000000" pitchFamily="50" charset="-127"/>
              </a:rPr>
              <a:t> </a:t>
            </a:r>
            <a:r>
              <a:rPr lang="ko-KR" altLang="en-US" sz="1600" b="1" dirty="0" smtClean="0">
                <a:latin typeface="나눔고딕" panose="020D0604000000000000" pitchFamily="50" charset="-127"/>
                <a:ea typeface="나눔고딕" panose="020D0604000000000000" pitchFamily="50" charset="-127"/>
              </a:rPr>
              <a:t>중요하다 </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Feature map</a:t>
            </a:r>
            <a:r>
              <a:rPr lang="ko-KR" altLang="en-US" sz="1600" b="1" dirty="0" smtClean="0">
                <a:latin typeface="나눔고딕" panose="020D0604000000000000" pitchFamily="50" charset="-127"/>
                <a:ea typeface="나눔고딕" panose="020D0604000000000000" pitchFamily="50" charset="-127"/>
              </a:rPr>
              <a:t>의 수는 많은 편이 좋다</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Default Box</a:t>
            </a:r>
            <a:r>
              <a:rPr lang="ko-KR" altLang="en-US" sz="1600" b="1" dirty="0" smtClean="0">
                <a:latin typeface="나눔고딕" panose="020D0604000000000000" pitchFamily="50" charset="-127"/>
                <a:ea typeface="나눔고딕" panose="020D0604000000000000" pitchFamily="50" charset="-127"/>
              </a:rPr>
              <a:t>의 수는 많은 편이 좋다</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err="1" smtClean="0">
                <a:latin typeface="나눔고딕" panose="020D0604000000000000" pitchFamily="50" charset="-127"/>
                <a:ea typeface="나눔고딕" panose="020D0604000000000000" pitchFamily="50" charset="-127"/>
              </a:rPr>
              <a:t>Atrous</a:t>
            </a:r>
            <a:r>
              <a:rPr lang="en-US" altLang="ko-KR" sz="1600" b="1" dirty="0" smtClean="0">
                <a:latin typeface="나눔고딕" panose="020D0604000000000000" pitchFamily="50" charset="-127"/>
                <a:ea typeface="나눔고딕" panose="020D0604000000000000" pitchFamily="50" charset="-127"/>
              </a:rPr>
              <a:t> is better and faster</a:t>
            </a:r>
          </a:p>
        </p:txBody>
      </p:sp>
      <p:pic>
        <p:nvPicPr>
          <p:cNvPr id="3" name="그림 2"/>
          <p:cNvPicPr>
            <a:picLocks noChangeAspect="1"/>
          </p:cNvPicPr>
          <p:nvPr/>
        </p:nvPicPr>
        <p:blipFill rotWithShape="1">
          <a:blip r:embed="rId4">
            <a:extLst>
              <a:ext uri="{28A0092B-C50C-407E-A947-70E740481C1C}">
                <a14:useLocalDpi xmlns:a14="http://schemas.microsoft.com/office/drawing/2010/main" val="0"/>
              </a:ext>
            </a:extLst>
          </a:blip>
          <a:srcRect l="7810" r="18836" b="14404"/>
          <a:stretch/>
        </p:blipFill>
        <p:spPr>
          <a:xfrm>
            <a:off x="1570015" y="3950213"/>
            <a:ext cx="7023100" cy="2159448"/>
          </a:xfrm>
          <a:prstGeom prst="rect">
            <a:avLst/>
          </a:prstGeom>
        </p:spPr>
      </p:pic>
    </p:spTree>
    <p:extLst>
      <p:ext uri="{BB962C8B-B14F-4D97-AF65-F5344CB8AC3E}">
        <p14:creationId xmlns:p14="http://schemas.microsoft.com/office/powerpoint/2010/main" val="30910607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3644524"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Experimental Results</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1238014"/>
            <a:ext cx="8455071" cy="1077218"/>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Model </a:t>
            </a:r>
            <a:r>
              <a:rPr lang="ko-KR" altLang="en-US" sz="1600" b="1" dirty="0" smtClean="0">
                <a:latin typeface="나눔고딕" panose="020D0604000000000000" pitchFamily="50" charset="-127"/>
                <a:ea typeface="나눔고딕" panose="020D0604000000000000" pitchFamily="50" charset="-127"/>
              </a:rPr>
              <a:t>분석</a:t>
            </a:r>
            <a:endParaRPr lang="en-US" altLang="ko-KR" sz="1600" b="1" dirty="0" smtClean="0">
              <a:latin typeface="나눔고딕" panose="020D0604000000000000" pitchFamily="50" charset="-127"/>
              <a:ea typeface="나눔고딕" panose="020D0604000000000000" pitchFamily="50" charset="-127"/>
            </a:endParaRPr>
          </a:p>
          <a:p>
            <a:pPr marL="742950" lvl="1" indent="-285750">
              <a:lnSpc>
                <a:spcPct val="200000"/>
              </a:lnSpc>
              <a:buFont typeface="Wingdings" panose="05000000000000000000" pitchFamily="2" charset="2"/>
              <a:buChar char="§"/>
            </a:pPr>
            <a:r>
              <a:rPr lang="en-US" altLang="ko-KR" sz="1600" b="1" dirty="0" smtClean="0">
                <a:latin typeface="나눔고딕" panose="020D0604000000000000" pitchFamily="50" charset="-127"/>
                <a:ea typeface="나눔고딕" panose="020D0604000000000000" pitchFamily="50" charset="-127"/>
              </a:rPr>
              <a:t>Feature map</a:t>
            </a:r>
            <a:r>
              <a:rPr lang="ko-KR" altLang="en-US" sz="1600" b="1" dirty="0" smtClean="0">
                <a:latin typeface="나눔고딕" panose="020D0604000000000000" pitchFamily="50" charset="-127"/>
                <a:ea typeface="나눔고딕" panose="020D0604000000000000" pitchFamily="50" charset="-127"/>
              </a:rPr>
              <a:t>의 수는 많은 편이 좋다</a:t>
            </a:r>
            <a:endParaRPr lang="en-US" altLang="ko-KR" sz="1600" b="1" dirty="0" smtClean="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50" y="2472886"/>
            <a:ext cx="9535856" cy="2991267"/>
          </a:xfrm>
          <a:prstGeom prst="rect">
            <a:avLst/>
          </a:prstGeom>
        </p:spPr>
      </p:pic>
    </p:spTree>
    <p:extLst>
      <p:ext uri="{BB962C8B-B14F-4D97-AF65-F5344CB8AC3E}">
        <p14:creationId xmlns:p14="http://schemas.microsoft.com/office/powerpoint/2010/main" val="16698749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012702"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Running </a:t>
            </a:r>
            <a:r>
              <a:rPr lang="en-US" altLang="ko-KR" sz="2500" b="1" dirty="0">
                <a:latin typeface="나눔고딕" panose="020D0604000000000000" pitchFamily="50" charset="-127"/>
                <a:ea typeface="나눔고딕" panose="020D0604000000000000" pitchFamily="50" charset="-127"/>
              </a:rPr>
              <a:t>: </a:t>
            </a:r>
            <a:r>
              <a:rPr lang="en-US" altLang="ko-KR" sz="2500" b="1" dirty="0" smtClean="0">
                <a:latin typeface="나눔고딕" panose="020D0604000000000000" pitchFamily="50" charset="-127"/>
                <a:ea typeface="나눔고딕" panose="020D0604000000000000" pitchFamily="50" charset="-127"/>
              </a:rPr>
              <a:t>Introduce #1</a:t>
            </a:r>
            <a:endParaRPr lang="ko-KR" altLang="en-US" sz="2500" b="1" dirty="0">
              <a:latin typeface="나눔고딕" panose="020D0604000000000000" pitchFamily="50" charset="-127"/>
              <a:ea typeface="나눔고딕" panose="020D0604000000000000" pitchFamily="50" charset="-127"/>
            </a:endParaRPr>
          </a:p>
        </p:txBody>
      </p:sp>
      <p:grpSp>
        <p:nvGrpSpPr>
          <p:cNvPr id="8" name="그룹 7"/>
          <p:cNvGrpSpPr/>
          <p:nvPr/>
        </p:nvGrpSpPr>
        <p:grpSpPr>
          <a:xfrm>
            <a:off x="1393976" y="1922106"/>
            <a:ext cx="7062555" cy="2239347"/>
            <a:chOff x="1356653" y="1922106"/>
            <a:chExt cx="7062555" cy="2239347"/>
          </a:xfrm>
        </p:grpSpPr>
        <p:pic>
          <p:nvPicPr>
            <p:cNvPr id="3" name="그림 2"/>
            <p:cNvPicPr>
              <a:picLocks noChangeAspect="1"/>
            </p:cNvPicPr>
            <p:nvPr/>
          </p:nvPicPr>
          <p:blipFill rotWithShape="1">
            <a:blip r:embed="rId3"/>
            <a:srcRect l="17402" t="25286" r="55090" b="63404"/>
            <a:stretch/>
          </p:blipFill>
          <p:spPr>
            <a:xfrm>
              <a:off x="1356653" y="1922106"/>
              <a:ext cx="7062555" cy="2239347"/>
            </a:xfrm>
            <a:prstGeom prst="rect">
              <a:avLst/>
            </a:prstGeom>
          </p:spPr>
        </p:pic>
        <p:sp>
          <p:nvSpPr>
            <p:cNvPr id="19" name="모서리가 둥근 직사각형 18"/>
            <p:cNvSpPr/>
            <p:nvPr/>
          </p:nvSpPr>
          <p:spPr>
            <a:xfrm>
              <a:off x="2595489" y="2752063"/>
              <a:ext cx="3739997" cy="4576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1223493" y="4618146"/>
            <a:ext cx="5212902"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Use the Convolutional Neural Networks(CNN)</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Especially for image input</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3D Volumes of neurons : width, height, depth</a:t>
            </a:r>
          </a:p>
        </p:txBody>
      </p:sp>
    </p:spTree>
    <p:extLst>
      <p:ext uri="{BB962C8B-B14F-4D97-AF65-F5344CB8AC3E}">
        <p14:creationId xmlns:p14="http://schemas.microsoft.com/office/powerpoint/2010/main" val="29445213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4" name="직사각형 3"/>
          <p:cNvSpPr/>
          <p:nvPr/>
        </p:nvSpPr>
        <p:spPr>
          <a:xfrm>
            <a:off x="1488270" y="3666339"/>
            <a:ext cx="2480159" cy="1606344"/>
          </a:xfrm>
          <a:prstGeom prst="rect">
            <a:avLst/>
          </a:prstGeom>
          <a:solidFill>
            <a:schemeClr val="bg1"/>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dirty="0" smtClean="0">
                <a:solidFill>
                  <a:schemeClr val="tx1"/>
                </a:solidFill>
                <a:latin typeface="+mn-ea"/>
              </a:rPr>
              <a:t>Convolution Layer</a:t>
            </a:r>
            <a:endParaRPr lang="ko-KR" altLang="en-US" sz="2200" dirty="0">
              <a:solidFill>
                <a:schemeClr val="tx1"/>
              </a:solidFill>
              <a:latin typeface="+mn-ea"/>
            </a:endParaRPr>
          </a:p>
        </p:txBody>
      </p:sp>
      <p:sp>
        <p:nvSpPr>
          <p:cNvPr id="28" name="TextBox 27"/>
          <p:cNvSpPr txBox="1"/>
          <p:nvPr/>
        </p:nvSpPr>
        <p:spPr>
          <a:xfrm>
            <a:off x="1352174" y="5324555"/>
            <a:ext cx="2924519" cy="830996"/>
          </a:xfrm>
          <a:prstGeom prst="rect">
            <a:avLst/>
          </a:prstGeom>
          <a:noFill/>
        </p:spPr>
        <p:txBody>
          <a:bodyPr wrap="none" rtlCol="0">
            <a:spAutoFit/>
          </a:bodyPr>
          <a:lstStyle/>
          <a:p>
            <a:pPr marL="285750" indent="-285750">
              <a:buFontTx/>
              <a:buChar char="-"/>
            </a:pPr>
            <a:r>
              <a:rPr lang="en-US" altLang="ko-KR" sz="1600" dirty="0" smtClean="0"/>
              <a:t>More small(image)</a:t>
            </a:r>
          </a:p>
          <a:p>
            <a:pPr marL="285750" indent="-285750">
              <a:buFontTx/>
              <a:buChar char="-"/>
            </a:pPr>
            <a:r>
              <a:rPr lang="en-US" altLang="ko-KR" sz="1600" dirty="0" smtClean="0"/>
              <a:t>More thicker(depth)</a:t>
            </a:r>
          </a:p>
          <a:p>
            <a:pPr marL="285750" indent="-285750">
              <a:buFontTx/>
              <a:buChar char="-"/>
            </a:pPr>
            <a:r>
              <a:rPr lang="en-US" altLang="ko-KR" sz="1600" dirty="0" smtClean="0"/>
              <a:t>Use the filter(stride, padding)</a:t>
            </a:r>
            <a:endParaRPr lang="en-US" altLang="ko-KR" sz="1400" dirty="0" smtClean="0"/>
          </a:p>
        </p:txBody>
      </p:sp>
      <p:sp>
        <p:nvSpPr>
          <p:cNvPr id="6" name="직사각형 5"/>
          <p:cNvSpPr/>
          <p:nvPr/>
        </p:nvSpPr>
        <p:spPr>
          <a:xfrm>
            <a:off x="5737749" y="3662224"/>
            <a:ext cx="2500921" cy="1606345"/>
          </a:xfrm>
          <a:prstGeom prst="rect">
            <a:avLst/>
          </a:prstGeom>
          <a:solidFill>
            <a:schemeClr val="bg1"/>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dirty="0" smtClean="0">
                <a:solidFill>
                  <a:schemeClr val="tx1"/>
                </a:solidFill>
                <a:latin typeface="+mn-ea"/>
              </a:rPr>
              <a:t>Pooling Layer</a:t>
            </a:r>
            <a:endParaRPr lang="ko-KR" altLang="en-US" sz="2200" dirty="0"/>
          </a:p>
        </p:txBody>
      </p:sp>
      <p:sp>
        <p:nvSpPr>
          <p:cNvPr id="29" name="TextBox 28"/>
          <p:cNvSpPr txBox="1"/>
          <p:nvPr/>
        </p:nvSpPr>
        <p:spPr>
          <a:xfrm>
            <a:off x="5637606" y="5331236"/>
            <a:ext cx="2610395" cy="584775"/>
          </a:xfrm>
          <a:prstGeom prst="rect">
            <a:avLst/>
          </a:prstGeom>
          <a:noFill/>
        </p:spPr>
        <p:txBody>
          <a:bodyPr wrap="none" rtlCol="0">
            <a:spAutoFit/>
          </a:bodyPr>
          <a:lstStyle/>
          <a:p>
            <a:pPr marL="285750" indent="-285750">
              <a:buFontTx/>
              <a:buChar char="-"/>
            </a:pPr>
            <a:r>
              <a:rPr lang="en-US" altLang="ko-KR" sz="1600" dirty="0" smtClean="0"/>
              <a:t>Resizing &amp; </a:t>
            </a:r>
            <a:r>
              <a:rPr lang="en-US" altLang="ko-KR" sz="1600" dirty="0" err="1" smtClean="0"/>
              <a:t>Downsampling</a:t>
            </a:r>
            <a:endParaRPr lang="en-US" altLang="ko-KR" sz="1600" dirty="0" smtClean="0"/>
          </a:p>
          <a:p>
            <a:pPr marL="285750" indent="-285750">
              <a:buFontTx/>
              <a:buChar char="-"/>
            </a:pPr>
            <a:r>
              <a:rPr lang="en-US" altLang="ko-KR" sz="1600" dirty="0" smtClean="0"/>
              <a:t>Max sampling</a:t>
            </a:r>
          </a:p>
        </p:txBody>
      </p:sp>
      <p:pic>
        <p:nvPicPr>
          <p:cNvPr id="3" name="그림 2"/>
          <p:cNvPicPr>
            <a:picLocks noChangeAspect="1"/>
          </p:cNvPicPr>
          <p:nvPr/>
        </p:nvPicPr>
        <p:blipFill rotWithShape="1">
          <a:blip r:embed="rId3"/>
          <a:srcRect l="20345" t="18316" r="21219" b="61987"/>
          <a:stretch/>
        </p:blipFill>
        <p:spPr>
          <a:xfrm>
            <a:off x="1143045" y="1322243"/>
            <a:ext cx="7498751" cy="1952800"/>
          </a:xfrm>
          <a:prstGeom prst="rect">
            <a:avLst/>
          </a:prstGeom>
        </p:spPr>
      </p:pic>
      <p:sp>
        <p:nvSpPr>
          <p:cNvPr id="15" name="모서리가 둥근 직사각형 14"/>
          <p:cNvSpPr/>
          <p:nvPr/>
        </p:nvSpPr>
        <p:spPr>
          <a:xfrm>
            <a:off x="3829027" y="3008572"/>
            <a:ext cx="2291277" cy="2664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1223493" y="494803"/>
            <a:ext cx="4012702"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Running </a:t>
            </a:r>
            <a:r>
              <a:rPr lang="en-US" altLang="ko-KR" sz="2500" b="1" dirty="0">
                <a:latin typeface="나눔고딕" panose="020D0604000000000000" pitchFamily="50" charset="-127"/>
                <a:ea typeface="나눔고딕" panose="020D0604000000000000" pitchFamily="50" charset="-127"/>
              </a:rPr>
              <a:t>: </a:t>
            </a:r>
            <a:r>
              <a:rPr lang="en-US" altLang="ko-KR" sz="2500" b="1" dirty="0" smtClean="0">
                <a:latin typeface="나눔고딕" panose="020D0604000000000000" pitchFamily="50" charset="-127"/>
                <a:ea typeface="나눔고딕" panose="020D0604000000000000" pitchFamily="50" charset="-127"/>
              </a:rPr>
              <a:t>Introduce #2</a:t>
            </a:r>
            <a:endParaRPr lang="ko-KR" altLang="en-US" sz="25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331672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pic>
        <p:nvPicPr>
          <p:cNvPr id="2" name="그림 1"/>
          <p:cNvPicPr>
            <a:picLocks noChangeAspect="1"/>
          </p:cNvPicPr>
          <p:nvPr/>
        </p:nvPicPr>
        <p:blipFill rotWithShape="1">
          <a:blip r:embed="rId3"/>
          <a:srcRect l="19130" t="33065" r="49356" b="36956"/>
          <a:stretch/>
        </p:blipFill>
        <p:spPr>
          <a:xfrm>
            <a:off x="1223493" y="2155372"/>
            <a:ext cx="4379779" cy="3219060"/>
          </a:xfrm>
          <a:prstGeom prst="rect">
            <a:avLst/>
          </a:prstGeom>
        </p:spPr>
      </p:pic>
      <p:sp>
        <p:nvSpPr>
          <p:cNvPr id="14" name="TextBox 13"/>
          <p:cNvSpPr txBox="1"/>
          <p:nvPr/>
        </p:nvSpPr>
        <p:spPr>
          <a:xfrm>
            <a:off x="5940076" y="3151983"/>
            <a:ext cx="3649525"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In convolution layer</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Use the mask weight and pixel</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Multiply, Add the value in filter</a:t>
            </a:r>
          </a:p>
        </p:txBody>
      </p:sp>
      <p:sp>
        <p:nvSpPr>
          <p:cNvPr id="16" name="TextBox 15"/>
          <p:cNvSpPr txBox="1"/>
          <p:nvPr/>
        </p:nvSpPr>
        <p:spPr>
          <a:xfrm>
            <a:off x="1223493" y="494803"/>
            <a:ext cx="4012702"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Running </a:t>
            </a:r>
            <a:r>
              <a:rPr lang="en-US" altLang="ko-KR" sz="2500" b="1" dirty="0">
                <a:latin typeface="나눔고딕" panose="020D0604000000000000" pitchFamily="50" charset="-127"/>
                <a:ea typeface="나눔고딕" panose="020D0604000000000000" pitchFamily="50" charset="-127"/>
              </a:rPr>
              <a:t>: </a:t>
            </a:r>
            <a:r>
              <a:rPr lang="en-US" altLang="ko-KR" sz="2500" b="1" dirty="0" smtClean="0">
                <a:latin typeface="나눔고딕" panose="020D0604000000000000" pitchFamily="50" charset="-127"/>
                <a:ea typeface="나눔고딕" panose="020D0604000000000000" pitchFamily="50" charset="-127"/>
              </a:rPr>
              <a:t>Introduce #3</a:t>
            </a:r>
            <a:endParaRPr lang="ko-KR" altLang="en-US" sz="25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7367057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pic>
        <p:nvPicPr>
          <p:cNvPr id="3" name="그림 2"/>
          <p:cNvPicPr>
            <a:picLocks noChangeAspect="1"/>
          </p:cNvPicPr>
          <p:nvPr/>
        </p:nvPicPr>
        <p:blipFill rotWithShape="1">
          <a:blip r:embed="rId3"/>
          <a:srcRect l="16089" t="25571" r="31513" b="52047"/>
          <a:stretch/>
        </p:blipFill>
        <p:spPr>
          <a:xfrm>
            <a:off x="1259723" y="1115514"/>
            <a:ext cx="6870205" cy="2267339"/>
          </a:xfrm>
          <a:prstGeom prst="rect">
            <a:avLst/>
          </a:prstGeom>
        </p:spPr>
      </p:pic>
      <p:pic>
        <p:nvPicPr>
          <p:cNvPr id="4" name="그림 3"/>
          <p:cNvPicPr>
            <a:picLocks noChangeAspect="1"/>
          </p:cNvPicPr>
          <p:nvPr/>
        </p:nvPicPr>
        <p:blipFill rotWithShape="1">
          <a:blip r:embed="rId4"/>
          <a:srcRect l="16244" t="45852" r="58175" b="22992"/>
          <a:stretch/>
        </p:blipFill>
        <p:spPr>
          <a:xfrm>
            <a:off x="1259723" y="3643223"/>
            <a:ext cx="3116334" cy="2932393"/>
          </a:xfrm>
          <a:prstGeom prst="rect">
            <a:avLst/>
          </a:prstGeom>
        </p:spPr>
      </p:pic>
      <p:pic>
        <p:nvPicPr>
          <p:cNvPr id="9" name="그림 8"/>
          <p:cNvPicPr>
            <a:picLocks noChangeAspect="1"/>
          </p:cNvPicPr>
          <p:nvPr/>
        </p:nvPicPr>
        <p:blipFill rotWithShape="1">
          <a:blip r:embed="rId4"/>
          <a:srcRect l="43074" t="46264" r="31092" b="21587"/>
          <a:stretch/>
        </p:blipFill>
        <p:spPr>
          <a:xfrm>
            <a:off x="5380112" y="3643223"/>
            <a:ext cx="3141701" cy="2932393"/>
          </a:xfrm>
          <a:prstGeom prst="rect">
            <a:avLst/>
          </a:prstGeom>
        </p:spPr>
      </p:pic>
      <p:sp>
        <p:nvSpPr>
          <p:cNvPr id="11" name="TextBox 10"/>
          <p:cNvSpPr txBox="1"/>
          <p:nvPr/>
        </p:nvSpPr>
        <p:spPr>
          <a:xfrm>
            <a:off x="1223493" y="494803"/>
            <a:ext cx="4012702"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Running </a:t>
            </a:r>
            <a:r>
              <a:rPr lang="en-US" altLang="ko-KR" sz="2500" b="1" dirty="0">
                <a:latin typeface="나눔고딕" panose="020D0604000000000000" pitchFamily="50" charset="-127"/>
                <a:ea typeface="나눔고딕" panose="020D0604000000000000" pitchFamily="50" charset="-127"/>
              </a:rPr>
              <a:t>: </a:t>
            </a:r>
            <a:r>
              <a:rPr lang="en-US" altLang="ko-KR" sz="2500" b="1" dirty="0" smtClean="0">
                <a:latin typeface="나눔고딕" panose="020D0604000000000000" pitchFamily="50" charset="-127"/>
                <a:ea typeface="나눔고딕" panose="020D0604000000000000" pitchFamily="50" charset="-127"/>
              </a:rPr>
              <a:t>Introduce #4</a:t>
            </a:r>
            <a:endParaRPr lang="ko-KR" altLang="en-US" sz="25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8685175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5552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#1-1</a:t>
            </a:r>
            <a:endParaRPr lang="ko-KR" altLang="en-US" sz="2500" b="1" dirty="0">
              <a:latin typeface="나눔고딕" panose="020D0604000000000000" pitchFamily="50" charset="-127"/>
              <a:ea typeface="나눔고딕" panose="020D0604000000000000" pitchFamily="50" charset="-127"/>
            </a:endParaRPr>
          </a:p>
        </p:txBody>
      </p:sp>
      <p:grpSp>
        <p:nvGrpSpPr>
          <p:cNvPr id="9" name="그룹 8"/>
          <p:cNvGrpSpPr/>
          <p:nvPr/>
        </p:nvGrpSpPr>
        <p:grpSpPr>
          <a:xfrm>
            <a:off x="464136" y="1238014"/>
            <a:ext cx="4527742" cy="4177553"/>
            <a:chOff x="464136" y="1238014"/>
            <a:chExt cx="4492411" cy="3781855"/>
          </a:xfrm>
        </p:grpSpPr>
        <p:pic>
          <p:nvPicPr>
            <p:cNvPr id="6" name="그림 5"/>
            <p:cNvPicPr>
              <a:picLocks noChangeAspect="1"/>
            </p:cNvPicPr>
            <p:nvPr/>
          </p:nvPicPr>
          <p:blipFill rotWithShape="1">
            <a:blip r:embed="rId3"/>
            <a:srcRect l="22966" t="12503" r="20420" b="35458"/>
            <a:stretch/>
          </p:blipFill>
          <p:spPr>
            <a:xfrm>
              <a:off x="474940" y="1238014"/>
              <a:ext cx="4481607" cy="3781855"/>
            </a:xfrm>
            <a:prstGeom prst="rect">
              <a:avLst/>
            </a:prstGeom>
          </p:spPr>
        </p:pic>
        <p:sp>
          <p:nvSpPr>
            <p:cNvPr id="13" name="모서리가 둥근 직사각형 12"/>
            <p:cNvSpPr/>
            <p:nvPr/>
          </p:nvSpPr>
          <p:spPr>
            <a:xfrm>
              <a:off x="464136" y="3713628"/>
              <a:ext cx="4033220" cy="4478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p:cNvPicPr>
            <a:picLocks noChangeAspect="1"/>
          </p:cNvPicPr>
          <p:nvPr/>
        </p:nvPicPr>
        <p:blipFill rotWithShape="1">
          <a:blip r:embed="rId4"/>
          <a:srcRect l="23303" t="34451" r="36383" b="21392"/>
          <a:stretch/>
        </p:blipFill>
        <p:spPr>
          <a:xfrm>
            <a:off x="5225143" y="1238014"/>
            <a:ext cx="4450702" cy="4177553"/>
          </a:xfrm>
          <a:prstGeom prst="rect">
            <a:avLst/>
          </a:prstGeom>
        </p:spPr>
      </p:pic>
      <p:sp>
        <p:nvSpPr>
          <p:cNvPr id="20" name="TextBox 19"/>
          <p:cNvSpPr txBox="1"/>
          <p:nvPr/>
        </p:nvSpPr>
        <p:spPr>
          <a:xfrm>
            <a:off x="682317" y="5573221"/>
            <a:ext cx="5948680" cy="1077218"/>
          </a:xfrm>
          <a:prstGeom prst="rect">
            <a:avLst/>
          </a:prstGeom>
          <a:noFill/>
        </p:spPr>
        <p:txBody>
          <a:bodyPr wrap="none" rtlCol="0">
            <a:spAutoFit/>
          </a:bodyPr>
          <a:lstStyle/>
          <a:p>
            <a:pPr marL="285750" indent="-285750">
              <a:lnSpc>
                <a:spcPct val="200000"/>
              </a:lnSpc>
              <a:buFontTx/>
              <a:buChar char="-"/>
            </a:pPr>
            <a:r>
              <a:rPr lang="en-US" altLang="ko-KR" sz="1600" b="1" dirty="0">
                <a:latin typeface="나눔고딕" panose="020D0604000000000000" pitchFamily="50" charset="-127"/>
                <a:ea typeface="나눔고딕" panose="020D0604000000000000" pitchFamily="50" charset="-127"/>
              </a:rPr>
              <a:t>Import Library for </a:t>
            </a:r>
            <a:r>
              <a:rPr lang="en-US" altLang="ko-KR" sz="1600" b="1" dirty="0" smtClean="0">
                <a:latin typeface="나눔고딕" panose="020D0604000000000000" pitchFamily="50" charset="-127"/>
                <a:ea typeface="나눔고딕" panose="020D0604000000000000" pitchFamily="50" charset="-127"/>
              </a:rPr>
              <a:t>running and Set </a:t>
            </a:r>
            <a:r>
              <a:rPr lang="en-US" altLang="ko-KR" sz="1600" b="1" dirty="0">
                <a:latin typeface="나눔고딕" panose="020D0604000000000000" pitchFamily="50" charset="-127"/>
                <a:ea typeface="나눔고딕" panose="020D0604000000000000" pitchFamily="50" charset="-127"/>
              </a:rPr>
              <a:t>the path, </a:t>
            </a:r>
            <a:r>
              <a:rPr lang="en-US" altLang="ko-KR" sz="1600" b="1" dirty="0" err="1">
                <a:latin typeface="나눔고딕" panose="020D0604000000000000" pitchFamily="50" charset="-127"/>
                <a:ea typeface="나눔고딕" panose="020D0604000000000000" pitchFamily="50" charset="-127"/>
              </a:rPr>
              <a:t>matplot</a:t>
            </a:r>
            <a:endParaRPr lang="en-US" altLang="ko-KR" sz="1600" b="1" dirty="0">
              <a:latin typeface="나눔고딕" panose="020D0604000000000000" pitchFamily="50" charset="-127"/>
              <a:ea typeface="나눔고딕" panose="020D0604000000000000" pitchFamily="50" charset="-127"/>
            </a:endParaRP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Create a solver by trained network</a:t>
            </a:r>
          </a:p>
        </p:txBody>
      </p:sp>
      <p:sp>
        <p:nvSpPr>
          <p:cNvPr id="11" name="모서리가 둥근 직사각형 10"/>
          <p:cNvSpPr/>
          <p:nvPr/>
        </p:nvSpPr>
        <p:spPr>
          <a:xfrm>
            <a:off x="5225143" y="1521813"/>
            <a:ext cx="2239347" cy="3629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891900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192004" y="3151983"/>
            <a:ext cx="2229906" cy="1077218"/>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a:t>
            </a:r>
            <a:r>
              <a:rPr lang="en-US" altLang="ko-KR" sz="1600" b="1" dirty="0" err="1" smtClean="0">
                <a:latin typeface="나눔고딕" panose="020D0604000000000000" pitchFamily="50" charset="-127"/>
                <a:ea typeface="나눔고딕" panose="020D0604000000000000" pitchFamily="50" charset="-127"/>
              </a:rPr>
              <a:t>solver.prototxt</a:t>
            </a:r>
            <a:r>
              <a:rPr lang="en-US" altLang="ko-KR" sz="1600" b="1" dirty="0" smtClean="0">
                <a:latin typeface="나눔고딕" panose="020D0604000000000000" pitchFamily="50" charset="-127"/>
                <a:ea typeface="나눔고딕" panose="020D0604000000000000" pitchFamily="50" charset="-127"/>
              </a:rPr>
              <a:t>’</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Define the solver</a:t>
            </a:r>
          </a:p>
        </p:txBody>
      </p:sp>
      <p:cxnSp>
        <p:nvCxnSpPr>
          <p:cNvPr id="9" name="직선 연결선 8"/>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1" name="TextBox 10"/>
          <p:cNvSpPr txBox="1"/>
          <p:nvPr/>
        </p:nvSpPr>
        <p:spPr>
          <a:xfrm>
            <a:off x="1223493" y="494803"/>
            <a:ext cx="45552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#1-2</a:t>
            </a:r>
            <a:endParaRPr lang="ko-KR" altLang="en-US" sz="2500" b="1" dirty="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rotWithShape="1">
          <a:blip r:embed="rId3"/>
          <a:srcRect l="5491" t="8346" r="35349" b="40297"/>
          <a:stretch/>
        </p:blipFill>
        <p:spPr>
          <a:xfrm>
            <a:off x="550506" y="2010042"/>
            <a:ext cx="5457646" cy="3853541"/>
          </a:xfrm>
          <a:prstGeom prst="rect">
            <a:avLst/>
          </a:prstGeom>
        </p:spPr>
      </p:pic>
    </p:spTree>
    <p:extLst>
      <p:ext uri="{BB962C8B-B14F-4D97-AF65-F5344CB8AC3E}">
        <p14:creationId xmlns:p14="http://schemas.microsoft.com/office/powerpoint/2010/main" val="13017706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a:srcRect l="13590" t="18413" r="36443" b="10868"/>
          <a:stretch/>
        </p:blipFill>
        <p:spPr>
          <a:xfrm>
            <a:off x="1082314" y="1268808"/>
            <a:ext cx="4837643" cy="5280025"/>
          </a:xfrm>
          <a:prstGeom prst="rect">
            <a:avLst/>
          </a:prstGeom>
        </p:spPr>
      </p:pic>
      <p:sp>
        <p:nvSpPr>
          <p:cNvPr id="25" name="TextBox 24"/>
          <p:cNvSpPr txBox="1"/>
          <p:nvPr/>
        </p:nvSpPr>
        <p:spPr>
          <a:xfrm>
            <a:off x="6005390" y="3123991"/>
            <a:ext cx="3550203" cy="1077218"/>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Set the configuration for train</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E.g. iteration, </a:t>
            </a:r>
            <a:r>
              <a:rPr lang="en-US" altLang="ko-KR" sz="1600" b="1" dirty="0" err="1" smtClean="0">
                <a:latin typeface="나눔고딕" panose="020D0604000000000000" pitchFamily="50" charset="-127"/>
                <a:ea typeface="나눔고딕" panose="020D0604000000000000" pitchFamily="50" charset="-127"/>
              </a:rPr>
              <a:t>stepsize</a:t>
            </a:r>
            <a:r>
              <a:rPr lang="en-US" altLang="ko-KR" sz="1600" b="1" dirty="0" smtClean="0">
                <a:latin typeface="나눔고딕" panose="020D0604000000000000" pitchFamily="50" charset="-127"/>
                <a:ea typeface="나눔고딕" panose="020D0604000000000000" pitchFamily="50" charset="-127"/>
              </a:rPr>
              <a:t>, …</a:t>
            </a:r>
          </a:p>
        </p:txBody>
      </p:sp>
      <p:cxnSp>
        <p:nvCxnSpPr>
          <p:cNvPr id="9" name="직선 연결선 8"/>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1" name="TextBox 10"/>
          <p:cNvSpPr txBox="1"/>
          <p:nvPr/>
        </p:nvSpPr>
        <p:spPr>
          <a:xfrm>
            <a:off x="1223493" y="494803"/>
            <a:ext cx="45552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#1-3</a:t>
            </a:r>
            <a:endParaRPr lang="ko-KR" altLang="en-US" sz="2500" b="1" dirty="0">
              <a:latin typeface="나눔고딕" panose="020D0604000000000000" pitchFamily="50" charset="-127"/>
              <a:ea typeface="나눔고딕" panose="020D0604000000000000" pitchFamily="50" charset="-127"/>
            </a:endParaRPr>
          </a:p>
        </p:txBody>
      </p:sp>
      <p:sp>
        <p:nvSpPr>
          <p:cNvPr id="12" name="모서리가 둥근 직사각형 11"/>
          <p:cNvSpPr/>
          <p:nvPr/>
        </p:nvSpPr>
        <p:spPr>
          <a:xfrm>
            <a:off x="2255614" y="1871760"/>
            <a:ext cx="3454721" cy="22762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736949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5552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#1-4</a:t>
            </a:r>
            <a:endParaRPr lang="ko-KR" altLang="en-US" sz="2500" b="1" dirty="0">
              <a:latin typeface="나눔고딕" panose="020D0604000000000000" pitchFamily="50" charset="-127"/>
              <a:ea typeface="나눔고딕" panose="020D0604000000000000" pitchFamily="50" charset="-127"/>
            </a:endParaRPr>
          </a:p>
        </p:txBody>
      </p:sp>
      <p:sp>
        <p:nvSpPr>
          <p:cNvPr id="20" name="TextBox 19"/>
          <p:cNvSpPr txBox="1"/>
          <p:nvPr/>
        </p:nvSpPr>
        <p:spPr>
          <a:xfrm>
            <a:off x="943373" y="5056222"/>
            <a:ext cx="2612831" cy="1077218"/>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Structured message</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Fast and Easy to use</a:t>
            </a:r>
          </a:p>
        </p:txBody>
      </p:sp>
      <p:pic>
        <p:nvPicPr>
          <p:cNvPr id="2" name="그림 1"/>
          <p:cNvPicPr>
            <a:picLocks noChangeAspect="1"/>
          </p:cNvPicPr>
          <p:nvPr/>
        </p:nvPicPr>
        <p:blipFill rotWithShape="1">
          <a:blip r:embed="rId3"/>
          <a:srcRect l="11363" t="15563" r="16149" b="51031"/>
          <a:stretch/>
        </p:blipFill>
        <p:spPr>
          <a:xfrm>
            <a:off x="943373" y="1545923"/>
            <a:ext cx="8022271" cy="3315325"/>
          </a:xfrm>
          <a:prstGeom prst="rect">
            <a:avLst/>
          </a:prstGeom>
        </p:spPr>
      </p:pic>
    </p:spTree>
    <p:extLst>
      <p:ext uri="{BB962C8B-B14F-4D97-AF65-F5344CB8AC3E}">
        <p14:creationId xmlns:p14="http://schemas.microsoft.com/office/powerpoint/2010/main" val="3526551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854030" y="497497"/>
            <a:ext cx="8223697" cy="582863"/>
            <a:chOff x="841151" y="497497"/>
            <a:chExt cx="8223697" cy="582863"/>
          </a:xfrm>
        </p:grpSpPr>
        <p:cxnSp>
          <p:nvCxnSpPr>
            <p:cNvPr id="15" name="직선 연결선 14"/>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10614" y="497497"/>
              <a:ext cx="357982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Introduce – </a:t>
              </a:r>
              <a:r>
                <a:rPr lang="en-US" altLang="ko-KR" sz="2500" b="1" dirty="0" err="1" smtClean="0">
                  <a:latin typeface="나눔고딕" panose="020D0604000000000000" pitchFamily="50" charset="-127"/>
                  <a:ea typeface="나눔고딕" panose="020D0604000000000000" pitchFamily="50" charset="-127"/>
                </a:rPr>
                <a:t>Caffe</a:t>
              </a:r>
              <a:r>
                <a:rPr lang="en-US" altLang="ko-KR" sz="2500" b="1" dirty="0" smtClean="0">
                  <a:latin typeface="나눔고딕" panose="020D0604000000000000" pitchFamily="50" charset="-127"/>
                  <a:ea typeface="나눔고딕" panose="020D0604000000000000" pitchFamily="50" charset="-127"/>
                </a:rPr>
                <a:t> #1</a:t>
              </a:r>
              <a:endParaRPr lang="ko-KR" altLang="en-US" sz="2500" b="1" dirty="0">
                <a:latin typeface="나눔고딕" panose="020D0604000000000000" pitchFamily="50" charset="-127"/>
                <a:ea typeface="나눔고딕" panose="020D0604000000000000" pitchFamily="50" charset="-127"/>
              </a:endParaRPr>
            </a:p>
          </p:txBody>
        </p:sp>
      </p:grpSp>
      <p:pic>
        <p:nvPicPr>
          <p:cNvPr id="19" name="그림 1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0" name="TextBox 19"/>
          <p:cNvSpPr txBox="1"/>
          <p:nvPr/>
        </p:nvSpPr>
        <p:spPr>
          <a:xfrm>
            <a:off x="852254" y="4725806"/>
            <a:ext cx="4137286" cy="996683"/>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Open framework for Deep-Learning</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Commonly used by people</a:t>
            </a:r>
          </a:p>
        </p:txBody>
      </p:sp>
      <p:grpSp>
        <p:nvGrpSpPr>
          <p:cNvPr id="29" name="그룹 28"/>
          <p:cNvGrpSpPr/>
          <p:nvPr/>
        </p:nvGrpSpPr>
        <p:grpSpPr>
          <a:xfrm>
            <a:off x="852254" y="2369508"/>
            <a:ext cx="8125622" cy="1629856"/>
            <a:chOff x="834671" y="3258667"/>
            <a:chExt cx="8125622" cy="1629856"/>
          </a:xfrm>
        </p:grpSpPr>
        <p:grpSp>
          <p:nvGrpSpPr>
            <p:cNvPr id="27" name="그룹 26"/>
            <p:cNvGrpSpPr/>
            <p:nvPr/>
          </p:nvGrpSpPr>
          <p:grpSpPr>
            <a:xfrm>
              <a:off x="834671" y="3276169"/>
              <a:ext cx="8120111" cy="1612354"/>
              <a:chOff x="852254" y="3227991"/>
              <a:chExt cx="7917096" cy="1223744"/>
            </a:xfrm>
          </p:grpSpPr>
          <p:pic>
            <p:nvPicPr>
              <p:cNvPr id="9" name="그림 8"/>
              <p:cNvPicPr>
                <a:picLocks noChangeAspect="1"/>
              </p:cNvPicPr>
              <p:nvPr/>
            </p:nvPicPr>
            <p:blipFill rotWithShape="1">
              <a:blip r:embed="rId3"/>
              <a:srcRect l="15721" t="16172" r="17110" b="71149"/>
              <a:stretch/>
            </p:blipFill>
            <p:spPr>
              <a:xfrm>
                <a:off x="852254" y="3227991"/>
                <a:ext cx="7917096" cy="1223744"/>
              </a:xfrm>
              <a:prstGeom prst="rect">
                <a:avLst/>
              </a:prstGeom>
            </p:spPr>
          </p:pic>
          <p:sp>
            <p:nvSpPr>
              <p:cNvPr id="25" name="모서리가 둥근 직사각형 24"/>
              <p:cNvSpPr/>
              <p:nvPr/>
            </p:nvSpPr>
            <p:spPr>
              <a:xfrm>
                <a:off x="1327638" y="4220308"/>
                <a:ext cx="2242039" cy="23142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모서리가 둥근 직사각형 25"/>
            <p:cNvSpPr/>
            <p:nvPr/>
          </p:nvSpPr>
          <p:spPr>
            <a:xfrm>
              <a:off x="5675670" y="3258667"/>
              <a:ext cx="3284623" cy="42135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812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205831"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#2</a:t>
            </a:r>
            <a:endParaRPr lang="ko-KR" altLang="en-US" sz="2500" b="1" dirty="0">
              <a:latin typeface="나눔고딕" panose="020D0604000000000000" pitchFamily="50" charset="-127"/>
              <a:ea typeface="나눔고딕" panose="020D0604000000000000" pitchFamily="50" charset="-127"/>
            </a:endParaRPr>
          </a:p>
        </p:txBody>
      </p:sp>
      <p:sp>
        <p:nvSpPr>
          <p:cNvPr id="11" name="TextBox 10"/>
          <p:cNvSpPr txBox="1"/>
          <p:nvPr/>
        </p:nvSpPr>
        <p:spPr>
          <a:xfrm>
            <a:off x="6145350" y="3040011"/>
            <a:ext cx="2355132" cy="1077218"/>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Can see the result</a:t>
            </a:r>
          </a:p>
          <a:p>
            <a:pPr>
              <a:lnSpc>
                <a:spcPct val="200000"/>
              </a:lnSpc>
            </a:pPr>
            <a:r>
              <a:rPr lang="en-US" altLang="ko-KR" sz="1600" b="1" dirty="0" smtClean="0">
                <a:latin typeface="나눔고딕" panose="020D0604000000000000" pitchFamily="50" charset="-127"/>
                <a:ea typeface="나눔고딕" panose="020D0604000000000000" pitchFamily="50" charset="-127"/>
              </a:rPr>
              <a:t>    (by solver step)</a:t>
            </a:r>
          </a:p>
        </p:txBody>
      </p:sp>
      <p:pic>
        <p:nvPicPr>
          <p:cNvPr id="5" name="그림 4"/>
          <p:cNvPicPr>
            <a:picLocks noChangeAspect="1"/>
          </p:cNvPicPr>
          <p:nvPr/>
        </p:nvPicPr>
        <p:blipFill rotWithShape="1">
          <a:blip r:embed="rId3"/>
          <a:srcRect l="17526" t="16742" r="32040" b="2620"/>
          <a:stretch/>
        </p:blipFill>
        <p:spPr>
          <a:xfrm>
            <a:off x="1167309" y="1171870"/>
            <a:ext cx="4497310" cy="5555502"/>
          </a:xfrm>
          <a:prstGeom prst="rect">
            <a:avLst/>
          </a:prstGeom>
        </p:spPr>
      </p:pic>
    </p:spTree>
    <p:extLst>
      <p:ext uri="{BB962C8B-B14F-4D97-AF65-F5344CB8AC3E}">
        <p14:creationId xmlns:p14="http://schemas.microsoft.com/office/powerpoint/2010/main" val="1038349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205831"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#3</a:t>
            </a:r>
            <a:endParaRPr lang="ko-KR" altLang="en-US" sz="2500" b="1" dirty="0">
              <a:latin typeface="나눔고딕" panose="020D0604000000000000" pitchFamily="50" charset="-127"/>
              <a:ea typeface="나눔고딕" panose="020D0604000000000000" pitchFamily="50" charset="-127"/>
            </a:endParaRPr>
          </a:p>
        </p:txBody>
      </p:sp>
      <p:sp>
        <p:nvSpPr>
          <p:cNvPr id="11" name="TextBox 10"/>
          <p:cNvSpPr txBox="1"/>
          <p:nvPr/>
        </p:nvSpPr>
        <p:spPr>
          <a:xfrm>
            <a:off x="7144742" y="2853400"/>
            <a:ext cx="2832250"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Contents of </a:t>
            </a:r>
            <a:r>
              <a:rPr lang="en-US" altLang="ko-KR" sz="1600" b="1" dirty="0" smtClean="0">
                <a:latin typeface="나눔고딕" panose="020D0604000000000000" pitchFamily="50" charset="-127"/>
                <a:ea typeface="나눔고딕" panose="020D0604000000000000" pitchFamily="50" charset="-127"/>
              </a:rPr>
              <a:t>Conv </a:t>
            </a:r>
            <a:r>
              <a:rPr lang="en-US" altLang="ko-KR" sz="1600" b="1" dirty="0" smtClean="0">
                <a:latin typeface="나눔고딕" panose="020D0604000000000000" pitchFamily="50" charset="-127"/>
                <a:ea typeface="나눔고딕" panose="020D0604000000000000" pitchFamily="50" charset="-127"/>
              </a:rPr>
              <a:t>layer</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See </a:t>
            </a:r>
            <a:r>
              <a:rPr lang="en-US" altLang="ko-KR" sz="1600" b="1" dirty="0" smtClean="0">
                <a:latin typeface="나눔고딕" panose="020D0604000000000000" pitchFamily="50" charset="-127"/>
                <a:ea typeface="나눔고딕" panose="020D0604000000000000" pitchFamily="50" charset="-127"/>
              </a:rPr>
              <a:t>the result</a:t>
            </a:r>
          </a:p>
          <a:p>
            <a:pPr>
              <a:lnSpc>
                <a:spcPct val="200000"/>
              </a:lnSpc>
            </a:pPr>
            <a:r>
              <a:rPr lang="en-US" altLang="ko-KR" sz="1600" b="1" dirty="0" smtClean="0">
                <a:latin typeface="나눔고딕" panose="020D0604000000000000" pitchFamily="50" charset="-127"/>
                <a:ea typeface="나눔고딕" panose="020D0604000000000000" pitchFamily="50" charset="-127"/>
              </a:rPr>
              <a:t>   (Conv1_1 layer)</a:t>
            </a:r>
          </a:p>
        </p:txBody>
      </p:sp>
      <p:sp>
        <p:nvSpPr>
          <p:cNvPr id="8" name="모서리가 둥근 직사각형 7"/>
          <p:cNvSpPr/>
          <p:nvPr/>
        </p:nvSpPr>
        <p:spPr>
          <a:xfrm>
            <a:off x="1810102" y="4665306"/>
            <a:ext cx="541212" cy="13388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p:cNvPicPr>
            <a:picLocks noChangeAspect="1"/>
          </p:cNvPicPr>
          <p:nvPr/>
        </p:nvPicPr>
        <p:blipFill rotWithShape="1">
          <a:blip r:embed="rId3"/>
          <a:srcRect l="21402" t="29371" r="30246" b="17621"/>
          <a:stretch/>
        </p:blipFill>
        <p:spPr>
          <a:xfrm>
            <a:off x="1086066" y="1238014"/>
            <a:ext cx="5602222" cy="5507590"/>
          </a:xfrm>
          <a:prstGeom prst="rect">
            <a:avLst/>
          </a:prstGeom>
        </p:spPr>
      </p:pic>
      <p:grpSp>
        <p:nvGrpSpPr>
          <p:cNvPr id="3" name="그룹 2"/>
          <p:cNvGrpSpPr/>
          <p:nvPr/>
        </p:nvGrpSpPr>
        <p:grpSpPr>
          <a:xfrm>
            <a:off x="677280" y="1915025"/>
            <a:ext cx="6634397" cy="3509667"/>
            <a:chOff x="677280" y="1915025"/>
            <a:chExt cx="6634397" cy="3509667"/>
          </a:xfrm>
        </p:grpSpPr>
        <p:pic>
          <p:nvPicPr>
            <p:cNvPr id="5" name="그림 4"/>
            <p:cNvPicPr>
              <a:picLocks noChangeAspect="1"/>
            </p:cNvPicPr>
            <p:nvPr/>
          </p:nvPicPr>
          <p:blipFill rotWithShape="1">
            <a:blip r:embed="rId4"/>
            <a:srcRect l="32259" t="608" r="38489" b="73679"/>
            <a:stretch/>
          </p:blipFill>
          <p:spPr>
            <a:xfrm>
              <a:off x="677280" y="1915025"/>
              <a:ext cx="6452107" cy="2392591"/>
            </a:xfrm>
            <a:prstGeom prst="rect">
              <a:avLst/>
            </a:prstGeom>
          </p:spPr>
        </p:pic>
        <p:pic>
          <p:nvPicPr>
            <p:cNvPr id="7" name="그림 6"/>
            <p:cNvPicPr>
              <a:picLocks noChangeAspect="1"/>
            </p:cNvPicPr>
            <p:nvPr/>
          </p:nvPicPr>
          <p:blipFill rotWithShape="1">
            <a:blip r:embed="rId4"/>
            <a:srcRect l="32259" t="28901" r="33017" b="61123"/>
            <a:stretch/>
          </p:blipFill>
          <p:spPr>
            <a:xfrm>
              <a:off x="677280" y="4620578"/>
              <a:ext cx="6634397" cy="804114"/>
            </a:xfrm>
            <a:prstGeom prst="rect">
              <a:avLst/>
            </a:prstGeom>
          </p:spPr>
        </p:pic>
        <p:sp>
          <p:nvSpPr>
            <p:cNvPr id="13" name="모서리가 둥근 직사각형 12"/>
            <p:cNvSpPr/>
            <p:nvPr/>
          </p:nvSpPr>
          <p:spPr>
            <a:xfrm>
              <a:off x="1784862" y="5044618"/>
              <a:ext cx="574765" cy="17754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3920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l="32156" t="25555" r="44293" b="13794"/>
          <a:stretch/>
        </p:blipFill>
        <p:spPr>
          <a:xfrm>
            <a:off x="895785" y="1266006"/>
            <a:ext cx="4730620" cy="5139441"/>
          </a:xfrm>
          <a:prstGeom prst="rect">
            <a:avLst/>
          </a:prstGeom>
        </p:spPr>
      </p:pic>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205831"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a:t>
            </a:r>
            <a:r>
              <a:rPr lang="en-US" altLang="ko-KR" sz="2500" b="1" dirty="0" smtClean="0">
                <a:latin typeface="나눔고딕" panose="020D0604000000000000" pitchFamily="50" charset="-127"/>
                <a:ea typeface="나눔고딕" panose="020D0604000000000000" pitchFamily="50" charset="-127"/>
              </a:rPr>
              <a:t>#4</a:t>
            </a:r>
            <a:endParaRPr lang="ko-KR" altLang="en-US" sz="2500" b="1" dirty="0">
              <a:latin typeface="나눔고딕" panose="020D0604000000000000" pitchFamily="50" charset="-127"/>
              <a:ea typeface="나눔고딕" panose="020D0604000000000000" pitchFamily="50" charset="-127"/>
            </a:endParaRPr>
          </a:p>
        </p:txBody>
      </p:sp>
      <p:sp>
        <p:nvSpPr>
          <p:cNvPr id="7" name="모서리가 둥근 직사각형 6"/>
          <p:cNvSpPr/>
          <p:nvPr/>
        </p:nvSpPr>
        <p:spPr>
          <a:xfrm>
            <a:off x="1897849" y="1369370"/>
            <a:ext cx="574765" cy="17754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902754" y="3497215"/>
            <a:ext cx="3665812" cy="1077218"/>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Use the filter</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See the result (</a:t>
            </a:r>
            <a:r>
              <a:rPr lang="en-US" altLang="ko-KR" sz="1600" b="1" dirty="0" smtClean="0">
                <a:latin typeface="나눔고딕" panose="020D0604000000000000" pitchFamily="50" charset="-127"/>
                <a:ea typeface="나눔고딕" panose="020D0604000000000000" pitchFamily="50" charset="-127"/>
              </a:rPr>
              <a:t>Conv5_3 layer</a:t>
            </a:r>
            <a:r>
              <a:rPr lang="en-US" altLang="ko-KR" sz="1600" b="1" dirty="0">
                <a:latin typeface="나눔고딕" panose="020D0604000000000000" pitchFamily="50" charset="-127"/>
                <a:ea typeface="나눔고딕" panose="020D0604000000000000" pitchFamily="50" charset="-127"/>
              </a:rPr>
              <a:t>)</a:t>
            </a:r>
            <a:endParaRPr lang="en-US" altLang="ko-KR" sz="1600" b="1"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4868208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l="13176" t="27848" r="38212" b="10956"/>
          <a:stretch/>
        </p:blipFill>
        <p:spPr>
          <a:xfrm>
            <a:off x="943372" y="1315616"/>
            <a:ext cx="4878929" cy="5276585"/>
          </a:xfrm>
          <a:prstGeom prst="rect">
            <a:avLst/>
          </a:prstGeom>
        </p:spPr>
      </p:pic>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205831"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a:t>
            </a:r>
            <a:r>
              <a:rPr lang="en-US" altLang="ko-KR" sz="2500" b="1" dirty="0" smtClean="0">
                <a:latin typeface="나눔고딕" panose="020D0604000000000000" pitchFamily="50" charset="-127"/>
                <a:ea typeface="나눔고딕" panose="020D0604000000000000" pitchFamily="50" charset="-127"/>
              </a:rPr>
              <a:t>#5</a:t>
            </a:r>
            <a:endParaRPr lang="ko-KR" altLang="en-US" sz="2500" b="1" dirty="0">
              <a:latin typeface="나눔고딕" panose="020D0604000000000000" pitchFamily="50" charset="-127"/>
              <a:ea typeface="나눔고딕" panose="020D0604000000000000" pitchFamily="50" charset="-127"/>
            </a:endParaRPr>
          </a:p>
        </p:txBody>
      </p:sp>
      <p:sp>
        <p:nvSpPr>
          <p:cNvPr id="7" name="모서리가 둥근 직사각형 6"/>
          <p:cNvSpPr/>
          <p:nvPr/>
        </p:nvSpPr>
        <p:spPr>
          <a:xfrm>
            <a:off x="1935170" y="1369373"/>
            <a:ext cx="360161" cy="1795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5902754" y="3665167"/>
            <a:ext cx="3068276" cy="1077218"/>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Use the filter</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See the result </a:t>
            </a:r>
            <a:r>
              <a:rPr lang="en-US" altLang="ko-KR" sz="1600" b="1" dirty="0" smtClean="0">
                <a:latin typeface="나눔고딕" panose="020D0604000000000000" pitchFamily="50" charset="-127"/>
                <a:ea typeface="나눔고딕" panose="020D0604000000000000" pitchFamily="50" charset="-127"/>
              </a:rPr>
              <a:t>(fc6 layer</a:t>
            </a:r>
            <a:r>
              <a:rPr lang="en-US" altLang="ko-KR" sz="1600" b="1" dirty="0">
                <a:latin typeface="나눔고딕" panose="020D0604000000000000" pitchFamily="50" charset="-127"/>
                <a:ea typeface="나눔고딕" panose="020D0604000000000000" pitchFamily="50" charset="-127"/>
              </a:rPr>
              <a:t>)</a:t>
            </a:r>
            <a:endParaRPr lang="en-US" altLang="ko-KR" sz="1600" b="1" dirty="0" smtClean="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3912053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5552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a:t>
            </a:r>
            <a:r>
              <a:rPr lang="en-US" altLang="ko-KR" sz="2500" b="1" dirty="0" smtClean="0">
                <a:latin typeface="나눔고딕" panose="020D0604000000000000" pitchFamily="50" charset="-127"/>
                <a:ea typeface="나눔고딕" panose="020D0604000000000000" pitchFamily="50" charset="-127"/>
              </a:rPr>
              <a:t>#6-1</a:t>
            </a:r>
            <a:endParaRPr lang="ko-KR" altLang="en-US" sz="2500" b="1" dirty="0">
              <a:latin typeface="나눔고딕" panose="020D0604000000000000" pitchFamily="50" charset="-127"/>
              <a:ea typeface="나눔고딕" panose="020D0604000000000000" pitchFamily="50" charset="-127"/>
            </a:endParaRPr>
          </a:p>
        </p:txBody>
      </p:sp>
      <p:sp>
        <p:nvSpPr>
          <p:cNvPr id="11" name="TextBox 10"/>
          <p:cNvSpPr txBox="1"/>
          <p:nvPr/>
        </p:nvSpPr>
        <p:spPr>
          <a:xfrm>
            <a:off x="6406607" y="2881392"/>
            <a:ext cx="2577116"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Permute the blob</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Calculate the data</a:t>
            </a:r>
          </a:p>
          <a:p>
            <a:pPr>
              <a:lnSpc>
                <a:spcPct val="200000"/>
              </a:lnSpc>
            </a:pPr>
            <a:r>
              <a:rPr lang="en-US" altLang="ko-KR" sz="1600" b="1" dirty="0">
                <a:latin typeface="나눔고딕" panose="020D0604000000000000" pitchFamily="50" charset="-127"/>
                <a:ea typeface="나눔고딕" panose="020D0604000000000000" pitchFamily="50" charset="-127"/>
              </a:rPr>
              <a:t> </a:t>
            </a:r>
            <a:r>
              <a:rPr lang="en-US" altLang="ko-KR" sz="1600" b="1" dirty="0" smtClean="0">
                <a:latin typeface="나눔고딕" panose="020D0604000000000000" pitchFamily="50" charset="-127"/>
                <a:ea typeface="나눔고딕" panose="020D0604000000000000" pitchFamily="50" charset="-127"/>
              </a:rPr>
              <a:t>   (</a:t>
            </a:r>
            <a:r>
              <a:rPr lang="en-US" altLang="ko-KR" sz="1600" b="1" smtClean="0">
                <a:latin typeface="나눔고딕" panose="020D0604000000000000" pitchFamily="50" charset="-127"/>
                <a:ea typeface="나눔고딕" panose="020D0604000000000000" pitchFamily="50" charset="-127"/>
              </a:rPr>
              <a:t>in Fully-Connected)</a:t>
            </a:r>
            <a:endParaRPr lang="en-US" altLang="ko-KR" sz="1600" b="1" dirty="0" smtClean="0">
              <a:latin typeface="나눔고딕" panose="020D0604000000000000" pitchFamily="50" charset="-127"/>
              <a:ea typeface="나눔고딕" panose="020D0604000000000000" pitchFamily="50" charset="-127"/>
            </a:endParaRPr>
          </a:p>
        </p:txBody>
      </p:sp>
      <p:pic>
        <p:nvPicPr>
          <p:cNvPr id="7" name="그림 6"/>
          <p:cNvPicPr>
            <a:picLocks noChangeAspect="1"/>
          </p:cNvPicPr>
          <p:nvPr/>
        </p:nvPicPr>
        <p:blipFill rotWithShape="1">
          <a:blip r:embed="rId3"/>
          <a:srcRect l="17625" t="21015" r="44965" b="53151"/>
          <a:stretch/>
        </p:blipFill>
        <p:spPr>
          <a:xfrm>
            <a:off x="653143" y="2397968"/>
            <a:ext cx="5333814" cy="2845836"/>
          </a:xfrm>
          <a:prstGeom prst="rect">
            <a:avLst/>
          </a:prstGeom>
        </p:spPr>
      </p:pic>
    </p:spTree>
    <p:extLst>
      <p:ext uri="{BB962C8B-B14F-4D97-AF65-F5344CB8AC3E}">
        <p14:creationId xmlns:p14="http://schemas.microsoft.com/office/powerpoint/2010/main" val="32867209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5552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a:t>
            </a:r>
            <a:r>
              <a:rPr lang="en-US" altLang="ko-KR" sz="2500" b="1" dirty="0" smtClean="0">
                <a:latin typeface="나눔고딕" panose="020D0604000000000000" pitchFamily="50" charset="-127"/>
                <a:ea typeface="나눔고딕" panose="020D0604000000000000" pitchFamily="50" charset="-127"/>
              </a:rPr>
              <a:t>#6-2</a:t>
            </a:r>
            <a:endParaRPr lang="ko-KR" altLang="en-US" sz="2500" b="1" dirty="0">
              <a:latin typeface="나눔고딕" panose="020D0604000000000000" pitchFamily="50" charset="-127"/>
              <a:ea typeface="나눔고딕" panose="020D0604000000000000" pitchFamily="50" charset="-127"/>
            </a:endParaRPr>
          </a:p>
        </p:txBody>
      </p:sp>
      <p:pic>
        <p:nvPicPr>
          <p:cNvPr id="3" name="그림 2"/>
          <p:cNvPicPr>
            <a:picLocks noChangeAspect="1"/>
          </p:cNvPicPr>
          <p:nvPr/>
        </p:nvPicPr>
        <p:blipFill rotWithShape="1">
          <a:blip r:embed="rId3"/>
          <a:srcRect l="3287" t="8965" r="49278" b="29321"/>
          <a:stretch/>
        </p:blipFill>
        <p:spPr>
          <a:xfrm>
            <a:off x="1005032" y="1642190"/>
            <a:ext cx="7921691" cy="4348066"/>
          </a:xfrm>
          <a:prstGeom prst="rect">
            <a:avLst/>
          </a:prstGeom>
        </p:spPr>
      </p:pic>
      <p:sp>
        <p:nvSpPr>
          <p:cNvPr id="8" name="모서리가 둥근 직사각형 7"/>
          <p:cNvSpPr/>
          <p:nvPr/>
        </p:nvSpPr>
        <p:spPr>
          <a:xfrm>
            <a:off x="4420317" y="4661616"/>
            <a:ext cx="1066084" cy="2556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748666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5552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a:t>
            </a:r>
            <a:r>
              <a:rPr lang="en-US" altLang="ko-KR" sz="2500" b="1" dirty="0" smtClean="0">
                <a:latin typeface="나눔고딕" panose="020D0604000000000000" pitchFamily="50" charset="-127"/>
                <a:ea typeface="나눔고딕" panose="020D0604000000000000" pitchFamily="50" charset="-127"/>
              </a:rPr>
              <a:t>#6-3</a:t>
            </a:r>
            <a:endParaRPr lang="ko-KR" altLang="en-US" sz="2500" b="1" dirty="0">
              <a:latin typeface="나눔고딕" panose="020D0604000000000000" pitchFamily="50" charset="-127"/>
              <a:ea typeface="나눔고딕" panose="020D0604000000000000" pitchFamily="50" charset="-127"/>
            </a:endParaRPr>
          </a:p>
        </p:txBody>
      </p:sp>
      <p:grpSp>
        <p:nvGrpSpPr>
          <p:cNvPr id="3" name="그룹 2"/>
          <p:cNvGrpSpPr/>
          <p:nvPr/>
        </p:nvGrpSpPr>
        <p:grpSpPr>
          <a:xfrm>
            <a:off x="1789396" y="1642188"/>
            <a:ext cx="6352964" cy="4653445"/>
            <a:chOff x="854030" y="1567543"/>
            <a:chExt cx="6352964" cy="4653445"/>
          </a:xfrm>
        </p:grpSpPr>
        <p:pic>
          <p:nvPicPr>
            <p:cNvPr id="2" name="그림 1"/>
            <p:cNvPicPr>
              <a:picLocks noChangeAspect="1"/>
            </p:cNvPicPr>
            <p:nvPr/>
          </p:nvPicPr>
          <p:blipFill rotWithShape="1">
            <a:blip r:embed="rId3"/>
            <a:srcRect l="13969" t="25681" r="31062" b="22203"/>
            <a:stretch/>
          </p:blipFill>
          <p:spPr>
            <a:xfrm>
              <a:off x="854030" y="1567543"/>
              <a:ext cx="6352964" cy="4653445"/>
            </a:xfrm>
            <a:prstGeom prst="rect">
              <a:avLst/>
            </a:prstGeom>
          </p:spPr>
        </p:pic>
        <p:sp>
          <p:nvSpPr>
            <p:cNvPr id="6" name="모서리가 둥근 직사각형 5"/>
            <p:cNvSpPr/>
            <p:nvPr/>
          </p:nvSpPr>
          <p:spPr>
            <a:xfrm>
              <a:off x="5372039" y="2991438"/>
              <a:ext cx="1252696" cy="21829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2510651" y="5233895"/>
              <a:ext cx="2257292" cy="21518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15115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4205831"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a:t>
            </a:r>
            <a:r>
              <a:rPr lang="en-US" altLang="ko-KR" sz="2500" b="1" dirty="0" smtClean="0">
                <a:latin typeface="나눔고딕" panose="020D0604000000000000" pitchFamily="50" charset="-127"/>
                <a:ea typeface="나눔고딕" panose="020D0604000000000000" pitchFamily="50" charset="-127"/>
              </a:rPr>
              <a:t>ssd.py </a:t>
            </a:r>
            <a:r>
              <a:rPr lang="en-US" altLang="ko-KR" sz="2500" b="1" dirty="0" smtClean="0">
                <a:latin typeface="나눔고딕" panose="020D0604000000000000" pitchFamily="50" charset="-127"/>
                <a:ea typeface="나눔고딕" panose="020D0604000000000000" pitchFamily="50" charset="-127"/>
              </a:rPr>
              <a:t>#7</a:t>
            </a:r>
            <a:endParaRPr lang="ko-KR" altLang="en-US" sz="2500" b="1" dirty="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rotWithShape="1">
          <a:blip r:embed="rId3"/>
          <a:srcRect l="17373" t="30219" r="30939" b="4027"/>
          <a:stretch/>
        </p:blipFill>
        <p:spPr>
          <a:xfrm>
            <a:off x="625146" y="1212973"/>
            <a:ext cx="5458728" cy="5365109"/>
          </a:xfrm>
          <a:prstGeom prst="rect">
            <a:avLst/>
          </a:prstGeom>
        </p:spPr>
      </p:pic>
      <p:sp>
        <p:nvSpPr>
          <p:cNvPr id="9" name="TextBox 8"/>
          <p:cNvSpPr txBox="1"/>
          <p:nvPr/>
        </p:nvSpPr>
        <p:spPr>
          <a:xfrm>
            <a:off x="6061373" y="2898844"/>
            <a:ext cx="3609899" cy="1077218"/>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See the box before processing</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Located by image’s scale</a:t>
            </a:r>
          </a:p>
        </p:txBody>
      </p:sp>
    </p:spTree>
    <p:extLst>
      <p:ext uri="{BB962C8B-B14F-4D97-AF65-F5344CB8AC3E}">
        <p14:creationId xmlns:p14="http://schemas.microsoft.com/office/powerpoint/2010/main" val="19390399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연결선 9"/>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그룹 30"/>
          <p:cNvGrpSpPr/>
          <p:nvPr/>
        </p:nvGrpSpPr>
        <p:grpSpPr>
          <a:xfrm>
            <a:off x="5493688" y="1762670"/>
            <a:ext cx="2578463" cy="1913464"/>
            <a:chOff x="2619455" y="3029755"/>
            <a:chExt cx="2578463" cy="1913464"/>
          </a:xfrm>
        </p:grpSpPr>
        <p:sp>
          <p:nvSpPr>
            <p:cNvPr id="5" name="직사각형 4"/>
            <p:cNvSpPr/>
            <p:nvPr/>
          </p:nvSpPr>
          <p:spPr>
            <a:xfrm>
              <a:off x="2986233" y="3029755"/>
              <a:ext cx="1822043" cy="1152660"/>
            </a:xfrm>
            <a:prstGeom prst="rect">
              <a:avLst/>
            </a:prstGeom>
            <a:solidFill>
              <a:schemeClr val="bg1"/>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dirty="0" smtClean="0">
                  <a:solidFill>
                    <a:schemeClr val="tx1"/>
                  </a:solidFill>
                  <a:latin typeface="+mn-ea"/>
                </a:rPr>
                <a:t>Preparation</a:t>
              </a:r>
              <a:endParaRPr lang="ko-KR" altLang="en-US" sz="2200" dirty="0"/>
            </a:p>
          </p:txBody>
        </p:sp>
        <p:sp>
          <p:nvSpPr>
            <p:cNvPr id="20" name="TextBox 19"/>
            <p:cNvSpPr txBox="1"/>
            <p:nvPr/>
          </p:nvSpPr>
          <p:spPr>
            <a:xfrm>
              <a:off x="2619455" y="4358444"/>
              <a:ext cx="2578463" cy="584775"/>
            </a:xfrm>
            <a:prstGeom prst="rect">
              <a:avLst/>
            </a:prstGeom>
            <a:noFill/>
          </p:spPr>
          <p:txBody>
            <a:bodyPr wrap="none" rtlCol="0">
              <a:spAutoFit/>
            </a:bodyPr>
            <a:lstStyle/>
            <a:p>
              <a:pPr algn="ctr"/>
              <a:r>
                <a:rPr lang="en-US" altLang="ko-KR" sz="1600" dirty="0" smtClean="0"/>
                <a:t>Download to create</a:t>
              </a:r>
            </a:p>
            <a:p>
              <a:pPr algn="ctr"/>
              <a:r>
                <a:rPr lang="en-US" altLang="ko-KR" sz="1600" dirty="0" smtClean="0"/>
                <a:t>the required files for training</a:t>
              </a:r>
              <a:endParaRPr lang="ko-KR" altLang="en-US" sz="1600" dirty="0"/>
            </a:p>
          </p:txBody>
        </p:sp>
      </p:grpSp>
      <p:grpSp>
        <p:nvGrpSpPr>
          <p:cNvPr id="33" name="그룹 32"/>
          <p:cNvGrpSpPr/>
          <p:nvPr/>
        </p:nvGrpSpPr>
        <p:grpSpPr>
          <a:xfrm>
            <a:off x="5880769" y="4154253"/>
            <a:ext cx="1815321" cy="1667243"/>
            <a:chOff x="7586565" y="3029755"/>
            <a:chExt cx="1815321" cy="1667243"/>
          </a:xfrm>
        </p:grpSpPr>
        <p:sp>
          <p:nvSpPr>
            <p:cNvPr id="7" name="직사각형 6"/>
            <p:cNvSpPr/>
            <p:nvPr/>
          </p:nvSpPr>
          <p:spPr>
            <a:xfrm>
              <a:off x="7586565" y="3029755"/>
              <a:ext cx="1815321" cy="1152660"/>
            </a:xfrm>
            <a:prstGeom prst="rect">
              <a:avLst/>
            </a:prstGeom>
            <a:solidFill>
              <a:schemeClr val="bg1"/>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dirty="0" smtClean="0">
                  <a:solidFill>
                    <a:schemeClr val="tx1"/>
                  </a:solidFill>
                  <a:latin typeface="+mn-ea"/>
                </a:rPr>
                <a:t>Test</a:t>
              </a:r>
              <a:endParaRPr lang="ko-KR" altLang="en-US" sz="2200" dirty="0"/>
            </a:p>
          </p:txBody>
        </p:sp>
        <p:sp>
          <p:nvSpPr>
            <p:cNvPr id="22" name="TextBox 21"/>
            <p:cNvSpPr txBox="1"/>
            <p:nvPr/>
          </p:nvSpPr>
          <p:spPr>
            <a:xfrm>
              <a:off x="7649594" y="4358444"/>
              <a:ext cx="1691682" cy="338554"/>
            </a:xfrm>
            <a:prstGeom prst="rect">
              <a:avLst/>
            </a:prstGeom>
            <a:noFill/>
          </p:spPr>
          <p:txBody>
            <a:bodyPr wrap="none" rtlCol="0">
              <a:spAutoFit/>
            </a:bodyPr>
            <a:lstStyle/>
            <a:p>
              <a:pPr algn="ctr"/>
              <a:r>
                <a:rPr lang="en-US" altLang="ko-KR" sz="1600" dirty="0" smtClean="0"/>
                <a:t>Test by my images</a:t>
              </a:r>
              <a:endParaRPr lang="ko-KR" altLang="en-US" sz="1600" dirty="0"/>
            </a:p>
          </p:txBody>
        </p:sp>
      </p:grpSp>
      <p:pic>
        <p:nvPicPr>
          <p:cNvPr id="23" name="그림 2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4" name="TextBox 23"/>
          <p:cNvSpPr txBox="1"/>
          <p:nvPr/>
        </p:nvSpPr>
        <p:spPr>
          <a:xfrm>
            <a:off x="1223493" y="494803"/>
            <a:ext cx="5411290"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ssd_detect.py </a:t>
            </a:r>
            <a:r>
              <a:rPr lang="en-US" altLang="ko-KR" sz="2500" b="1" dirty="0" smtClean="0">
                <a:latin typeface="나눔고딕" panose="020D0604000000000000" pitchFamily="50" charset="-127"/>
                <a:ea typeface="나눔고딕" panose="020D0604000000000000" pitchFamily="50" charset="-127"/>
              </a:rPr>
              <a:t>#1</a:t>
            </a:r>
            <a:endParaRPr lang="ko-KR" altLang="en-US" sz="2500" b="1" dirty="0">
              <a:latin typeface="나눔고딕" panose="020D0604000000000000" pitchFamily="50" charset="-127"/>
              <a:ea typeface="나눔고딕" panose="020D0604000000000000" pitchFamily="50" charset="-127"/>
            </a:endParaRPr>
          </a:p>
        </p:txBody>
      </p:sp>
      <p:grpSp>
        <p:nvGrpSpPr>
          <p:cNvPr id="30" name="그룹 29"/>
          <p:cNvGrpSpPr/>
          <p:nvPr/>
        </p:nvGrpSpPr>
        <p:grpSpPr>
          <a:xfrm>
            <a:off x="1732837" y="1767287"/>
            <a:ext cx="2096151" cy="1908847"/>
            <a:chOff x="540873" y="3029755"/>
            <a:chExt cx="2096151" cy="1908847"/>
          </a:xfrm>
        </p:grpSpPr>
        <p:sp>
          <p:nvSpPr>
            <p:cNvPr id="4" name="직사각형 3"/>
            <p:cNvSpPr/>
            <p:nvPr/>
          </p:nvSpPr>
          <p:spPr>
            <a:xfrm>
              <a:off x="689712" y="3029755"/>
              <a:ext cx="1900336" cy="1152660"/>
            </a:xfrm>
            <a:prstGeom prst="rect">
              <a:avLst/>
            </a:prstGeom>
            <a:solidFill>
              <a:schemeClr val="bg1"/>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dirty="0" smtClean="0">
                  <a:solidFill>
                    <a:schemeClr val="tx1"/>
                  </a:solidFill>
                  <a:latin typeface="+mn-ea"/>
                </a:rPr>
                <a:t>Installation</a:t>
              </a:r>
              <a:endParaRPr lang="ko-KR" altLang="en-US" sz="2200" dirty="0">
                <a:solidFill>
                  <a:schemeClr val="tx1"/>
                </a:solidFill>
                <a:latin typeface="+mn-ea"/>
              </a:endParaRPr>
            </a:p>
          </p:txBody>
        </p:sp>
        <p:sp>
          <p:nvSpPr>
            <p:cNvPr id="28" name="TextBox 27"/>
            <p:cNvSpPr txBox="1"/>
            <p:nvPr/>
          </p:nvSpPr>
          <p:spPr>
            <a:xfrm>
              <a:off x="540873" y="4353827"/>
              <a:ext cx="2096151" cy="584775"/>
            </a:xfrm>
            <a:prstGeom prst="rect">
              <a:avLst/>
            </a:prstGeom>
            <a:noFill/>
          </p:spPr>
          <p:txBody>
            <a:bodyPr wrap="none" rtlCol="0">
              <a:spAutoFit/>
            </a:bodyPr>
            <a:lstStyle/>
            <a:p>
              <a:pPr algn="ctr"/>
              <a:r>
                <a:rPr lang="en-US" altLang="ko-KR" sz="1600" dirty="0" smtClean="0"/>
                <a:t>Install </a:t>
              </a:r>
              <a:r>
                <a:rPr lang="en-US" altLang="ko-KR" sz="1600" dirty="0" err="1" smtClean="0"/>
                <a:t>caffe</a:t>
              </a:r>
              <a:r>
                <a:rPr lang="en-US" altLang="ko-KR" sz="1600" dirty="0" smtClean="0"/>
                <a:t> framework</a:t>
              </a:r>
            </a:p>
            <a:p>
              <a:pPr algn="ctr"/>
              <a:r>
                <a:rPr lang="en-US" altLang="ko-KR" sz="1600" dirty="0" smtClean="0"/>
                <a:t>Locate to CAFFE_ROOT</a:t>
              </a:r>
              <a:endParaRPr lang="ko-KR" altLang="en-US" sz="1600" dirty="0"/>
            </a:p>
          </p:txBody>
        </p:sp>
      </p:grpSp>
      <p:grpSp>
        <p:nvGrpSpPr>
          <p:cNvPr id="32" name="그룹 31"/>
          <p:cNvGrpSpPr/>
          <p:nvPr/>
        </p:nvGrpSpPr>
        <p:grpSpPr>
          <a:xfrm>
            <a:off x="1433439" y="4092707"/>
            <a:ext cx="2810641" cy="1913464"/>
            <a:chOff x="4792100" y="3029755"/>
            <a:chExt cx="2810641" cy="1913464"/>
          </a:xfrm>
        </p:grpSpPr>
        <p:sp>
          <p:nvSpPr>
            <p:cNvPr id="6" name="직사각형 5"/>
            <p:cNvSpPr/>
            <p:nvPr/>
          </p:nvSpPr>
          <p:spPr>
            <a:xfrm>
              <a:off x="5224612" y="3029755"/>
              <a:ext cx="1916241" cy="1152660"/>
            </a:xfrm>
            <a:prstGeom prst="rect">
              <a:avLst/>
            </a:prstGeom>
            <a:solidFill>
              <a:schemeClr val="bg1"/>
            </a:solid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00" dirty="0" smtClean="0">
                  <a:solidFill>
                    <a:schemeClr val="tx1"/>
                  </a:solidFill>
                  <a:latin typeface="+mn-ea"/>
                </a:rPr>
                <a:t>Training</a:t>
              </a:r>
              <a:endParaRPr lang="ko-KR" altLang="en-US" sz="2200" dirty="0"/>
            </a:p>
          </p:txBody>
        </p:sp>
        <p:sp>
          <p:nvSpPr>
            <p:cNvPr id="29" name="TextBox 28"/>
            <p:cNvSpPr txBox="1"/>
            <p:nvPr/>
          </p:nvSpPr>
          <p:spPr>
            <a:xfrm>
              <a:off x="4792100" y="4358444"/>
              <a:ext cx="2810641" cy="584775"/>
            </a:xfrm>
            <a:prstGeom prst="rect">
              <a:avLst/>
            </a:prstGeom>
            <a:noFill/>
          </p:spPr>
          <p:txBody>
            <a:bodyPr wrap="none" rtlCol="0">
              <a:spAutoFit/>
            </a:bodyPr>
            <a:lstStyle/>
            <a:p>
              <a:r>
                <a:rPr lang="en-US" altLang="ko-KR" sz="1600" dirty="0" smtClean="0"/>
                <a:t>1) Run the python code</a:t>
              </a:r>
            </a:p>
            <a:p>
              <a:r>
                <a:rPr lang="en-US" altLang="ko-KR" sz="1600" dirty="0" smtClean="0"/>
                <a:t>2) Download pre-trained model</a:t>
              </a:r>
            </a:p>
          </p:txBody>
        </p:sp>
      </p:grpSp>
      <p:sp>
        <p:nvSpPr>
          <p:cNvPr id="2" name="L 도형 1"/>
          <p:cNvSpPr/>
          <p:nvPr/>
        </p:nvSpPr>
        <p:spPr>
          <a:xfrm rot="18859054">
            <a:off x="1460251" y="5639837"/>
            <a:ext cx="256863" cy="152147"/>
          </a:xfrm>
          <a:prstGeom prst="corner">
            <a:avLst>
              <a:gd name="adj1" fmla="val 36128"/>
              <a:gd name="adj2" fmla="val 27093"/>
            </a:avLst>
          </a:prstGeom>
          <a:solidFill>
            <a:srgbClr val="FF999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hlinkClick r:id="rId3"/>
          </p:cNvPr>
          <p:cNvSpPr txBox="1"/>
          <p:nvPr/>
        </p:nvSpPr>
        <p:spPr>
          <a:xfrm>
            <a:off x="6987701" y="6329855"/>
            <a:ext cx="2569934" cy="253916"/>
          </a:xfrm>
          <a:prstGeom prst="rect">
            <a:avLst/>
          </a:prstGeom>
          <a:noFill/>
        </p:spPr>
        <p:txBody>
          <a:bodyPr wrap="none" rtlCol="0">
            <a:spAutoFit/>
          </a:bodyPr>
          <a:lstStyle/>
          <a:p>
            <a:r>
              <a:rPr lang="en-US" altLang="ko-KR" sz="1050" dirty="0"/>
              <a:t>https://github.com/weiliu89/caffe/tree/ssd</a:t>
            </a:r>
            <a:endParaRPr lang="ko-KR" altLang="en-US" sz="1050" dirty="0"/>
          </a:p>
        </p:txBody>
      </p:sp>
    </p:spTree>
    <p:extLst>
      <p:ext uri="{BB962C8B-B14F-4D97-AF65-F5344CB8AC3E}">
        <p14:creationId xmlns:p14="http://schemas.microsoft.com/office/powerpoint/2010/main" val="374721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직선 연결선 12"/>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그림 14"/>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pic>
        <p:nvPicPr>
          <p:cNvPr id="24" name="그림 23"/>
          <p:cNvPicPr>
            <a:picLocks noChangeAspect="1"/>
          </p:cNvPicPr>
          <p:nvPr/>
        </p:nvPicPr>
        <p:blipFill rotWithShape="1">
          <a:blip r:embed="rId3"/>
          <a:srcRect l="25312" t="8237" r="37386" b="49402"/>
          <a:stretch/>
        </p:blipFill>
        <p:spPr>
          <a:xfrm>
            <a:off x="567318" y="1794421"/>
            <a:ext cx="5156474" cy="4182727"/>
          </a:xfrm>
          <a:prstGeom prst="rect">
            <a:avLst/>
          </a:prstGeom>
        </p:spPr>
      </p:pic>
      <p:sp>
        <p:nvSpPr>
          <p:cNvPr id="25" name="TextBox 24"/>
          <p:cNvSpPr txBox="1"/>
          <p:nvPr/>
        </p:nvSpPr>
        <p:spPr>
          <a:xfrm>
            <a:off x="6077337" y="2691555"/>
            <a:ext cx="3502882"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Use the pre-defined message</a:t>
            </a:r>
          </a:p>
          <a:p>
            <a:pPr>
              <a:lnSpc>
                <a:spcPct val="200000"/>
              </a:lnSpc>
            </a:pPr>
            <a:r>
              <a:rPr lang="en-US" altLang="ko-KR" sz="1600" b="1" dirty="0" smtClean="0">
                <a:latin typeface="나눔고딕" panose="020D0604000000000000" pitchFamily="50" charset="-127"/>
                <a:ea typeface="나눔고딕" panose="020D0604000000000000" pitchFamily="50" charset="-127"/>
              </a:rPr>
              <a:t>    (</a:t>
            </a:r>
            <a:r>
              <a:rPr lang="en-US" altLang="ko-KR" sz="1600" b="1" dirty="0" err="1" smtClean="0">
                <a:latin typeface="나눔고딕" panose="020D0604000000000000" pitchFamily="50" charset="-127"/>
                <a:ea typeface="나눔고딕" panose="020D0604000000000000" pitchFamily="50" charset="-127"/>
              </a:rPr>
              <a:t>protobuf</a:t>
            </a:r>
            <a:r>
              <a:rPr lang="en-US" altLang="ko-KR" sz="1600" b="1" dirty="0" smtClean="0">
                <a:latin typeface="나눔고딕" panose="020D0604000000000000" pitchFamily="50" charset="-127"/>
                <a:ea typeface="나눔고딕" panose="020D0604000000000000" pitchFamily="50" charset="-127"/>
              </a:rPr>
              <a:t>)</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Similar </a:t>
            </a:r>
            <a:r>
              <a:rPr lang="en-US" altLang="ko-KR" sz="1600" b="1" dirty="0">
                <a:latin typeface="나눔고딕" panose="020D0604000000000000" pitchFamily="50" charset="-127"/>
                <a:ea typeface="나눔고딕" panose="020D0604000000000000" pitchFamily="50" charset="-127"/>
              </a:rPr>
              <a:t>to ‘ssd.py</a:t>
            </a:r>
            <a:r>
              <a:rPr lang="en-US" altLang="ko-KR" sz="1600" b="1" dirty="0" smtClean="0">
                <a:latin typeface="나눔고딕" panose="020D0604000000000000" pitchFamily="50" charset="-127"/>
                <a:ea typeface="나눔고딕" panose="020D0604000000000000" pitchFamily="50" charset="-127"/>
              </a:rPr>
              <a:t>’</a:t>
            </a:r>
          </a:p>
        </p:txBody>
      </p:sp>
      <p:sp>
        <p:nvSpPr>
          <p:cNvPr id="10" name="TextBox 9"/>
          <p:cNvSpPr txBox="1"/>
          <p:nvPr/>
        </p:nvSpPr>
        <p:spPr>
          <a:xfrm>
            <a:off x="1223493" y="494803"/>
            <a:ext cx="5411290"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ssd_detect.py </a:t>
            </a:r>
            <a:r>
              <a:rPr lang="en-US" altLang="ko-KR" sz="2500" b="1" dirty="0" smtClean="0">
                <a:latin typeface="나눔고딕" panose="020D0604000000000000" pitchFamily="50" charset="-127"/>
                <a:ea typeface="나눔고딕" panose="020D0604000000000000" pitchFamily="50" charset="-127"/>
              </a:rPr>
              <a:t>#2</a:t>
            </a:r>
            <a:endParaRPr lang="ko-KR" altLang="en-US" sz="25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674168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854030" y="497497"/>
            <a:ext cx="8223697" cy="582863"/>
            <a:chOff x="841151" y="497497"/>
            <a:chExt cx="8223697" cy="582863"/>
          </a:xfrm>
        </p:grpSpPr>
        <p:cxnSp>
          <p:nvCxnSpPr>
            <p:cNvPr id="15" name="직선 연결선 14"/>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10614" y="497497"/>
              <a:ext cx="357982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Introduce – </a:t>
              </a:r>
              <a:r>
                <a:rPr lang="en-US" altLang="ko-KR" sz="2500" b="1" dirty="0" err="1" smtClean="0">
                  <a:latin typeface="나눔고딕" panose="020D0604000000000000" pitchFamily="50" charset="-127"/>
                  <a:ea typeface="나눔고딕" panose="020D0604000000000000" pitchFamily="50" charset="-127"/>
                </a:rPr>
                <a:t>Caffe</a:t>
              </a:r>
              <a:r>
                <a:rPr lang="en-US" altLang="ko-KR" sz="2500" b="1" dirty="0" smtClean="0">
                  <a:latin typeface="나눔고딕" panose="020D0604000000000000" pitchFamily="50" charset="-127"/>
                  <a:ea typeface="나눔고딕" panose="020D0604000000000000" pitchFamily="50" charset="-127"/>
                </a:rPr>
                <a:t> #2</a:t>
              </a:r>
              <a:endParaRPr lang="ko-KR" altLang="en-US" sz="2500" b="1" dirty="0">
                <a:latin typeface="나눔고딕" panose="020D0604000000000000" pitchFamily="50" charset="-127"/>
                <a:ea typeface="나눔고딕" panose="020D0604000000000000" pitchFamily="50" charset="-127"/>
              </a:endParaRPr>
            </a:p>
          </p:txBody>
        </p:sp>
      </p:grpSp>
      <p:pic>
        <p:nvPicPr>
          <p:cNvPr id="19" name="그림 1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grpSp>
        <p:nvGrpSpPr>
          <p:cNvPr id="3" name="그룹 2"/>
          <p:cNvGrpSpPr/>
          <p:nvPr/>
        </p:nvGrpSpPr>
        <p:grpSpPr>
          <a:xfrm>
            <a:off x="1123189" y="2206869"/>
            <a:ext cx="7732702" cy="2242039"/>
            <a:chOff x="1123189" y="2206869"/>
            <a:chExt cx="7732702" cy="2242039"/>
          </a:xfrm>
        </p:grpSpPr>
        <p:pic>
          <p:nvPicPr>
            <p:cNvPr id="2" name="그림 1"/>
            <p:cNvPicPr>
              <a:picLocks noChangeAspect="1"/>
            </p:cNvPicPr>
            <p:nvPr/>
          </p:nvPicPr>
          <p:blipFill rotWithShape="1">
            <a:blip r:embed="rId3"/>
            <a:srcRect l="30899" t="48937" r="12327" b="34707"/>
            <a:stretch/>
          </p:blipFill>
          <p:spPr>
            <a:xfrm>
              <a:off x="1123189" y="2206869"/>
              <a:ext cx="7732702" cy="2242039"/>
            </a:xfrm>
            <a:prstGeom prst="rect">
              <a:avLst/>
            </a:prstGeom>
          </p:spPr>
        </p:pic>
        <p:sp>
          <p:nvSpPr>
            <p:cNvPr id="17" name="모서리가 둥근 직사각형 16"/>
            <p:cNvSpPr/>
            <p:nvPr/>
          </p:nvSpPr>
          <p:spPr>
            <a:xfrm>
              <a:off x="1205909" y="2763082"/>
              <a:ext cx="7472099" cy="3933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TextBox 17"/>
          <p:cNvSpPr txBox="1"/>
          <p:nvPr/>
        </p:nvSpPr>
        <p:spPr>
          <a:xfrm>
            <a:off x="1195157" y="4655468"/>
            <a:ext cx="5249770"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Use Pre-trained model</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Support many languages and processing-units</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Manage image data</a:t>
            </a:r>
          </a:p>
        </p:txBody>
      </p:sp>
    </p:spTree>
    <p:extLst>
      <p:ext uri="{BB962C8B-B14F-4D97-AF65-F5344CB8AC3E}">
        <p14:creationId xmlns:p14="http://schemas.microsoft.com/office/powerpoint/2010/main" val="19371081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l="15029" t="13534" r="31918" b="42862"/>
          <a:stretch/>
        </p:blipFill>
        <p:spPr>
          <a:xfrm>
            <a:off x="555763" y="1791488"/>
            <a:ext cx="7436445" cy="4365661"/>
          </a:xfrm>
          <a:prstGeom prst="rect">
            <a:avLst/>
          </a:prstGeom>
        </p:spPr>
      </p:pic>
      <p:sp>
        <p:nvSpPr>
          <p:cNvPr id="25" name="TextBox 24"/>
          <p:cNvSpPr txBox="1"/>
          <p:nvPr/>
        </p:nvSpPr>
        <p:spPr>
          <a:xfrm>
            <a:off x="6077337" y="2897006"/>
            <a:ext cx="3107838" cy="2062103"/>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Read the label file</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Append into label list</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Read the </a:t>
            </a:r>
            <a:r>
              <a:rPr lang="en-US" altLang="ko-KR" sz="1600" b="1" dirty="0" err="1" smtClean="0">
                <a:latin typeface="나눔고딕" panose="020D0604000000000000" pitchFamily="50" charset="-127"/>
                <a:ea typeface="나눔고딕" panose="020D0604000000000000" pitchFamily="50" charset="-127"/>
              </a:rPr>
              <a:t>caffe</a:t>
            </a:r>
            <a:r>
              <a:rPr lang="en-US" altLang="ko-KR" sz="1600" b="1" dirty="0" smtClean="0">
                <a:latin typeface="나눔고딕" panose="020D0604000000000000" pitchFamily="50" charset="-127"/>
                <a:ea typeface="나눔고딕" panose="020D0604000000000000" pitchFamily="50" charset="-127"/>
              </a:rPr>
              <a:t> model</a:t>
            </a:r>
            <a:endParaRPr lang="en-US" altLang="ko-KR" sz="1600" b="1" dirty="0">
              <a:latin typeface="나눔고딕" panose="020D0604000000000000" pitchFamily="50" charset="-127"/>
              <a:ea typeface="나눔고딕" panose="020D0604000000000000" pitchFamily="50" charset="-127"/>
            </a:endParaRP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Called by labeling(after…)</a:t>
            </a:r>
          </a:p>
        </p:txBody>
      </p:sp>
      <p:cxnSp>
        <p:nvCxnSpPr>
          <p:cNvPr id="8" name="직선 연결선 7"/>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0" name="TextBox 9"/>
          <p:cNvSpPr txBox="1"/>
          <p:nvPr/>
        </p:nvSpPr>
        <p:spPr>
          <a:xfrm>
            <a:off x="1223493" y="494803"/>
            <a:ext cx="5964325"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ssd_detect.py </a:t>
            </a:r>
            <a:r>
              <a:rPr lang="en-US" altLang="ko-KR" sz="2500" b="1" dirty="0" smtClean="0">
                <a:latin typeface="나눔고딕" panose="020D0604000000000000" pitchFamily="50" charset="-127"/>
                <a:ea typeface="나눔고딕" panose="020D0604000000000000" pitchFamily="50" charset="-127"/>
              </a:rPr>
              <a:t>#3-1</a:t>
            </a:r>
            <a:endParaRPr lang="ko-KR" altLang="en-US" sz="25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588260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628837" y="6145851"/>
            <a:ext cx="3607270" cy="584775"/>
          </a:xfrm>
          <a:prstGeom prst="rect">
            <a:avLst/>
          </a:prstGeom>
          <a:noFill/>
        </p:spPr>
        <p:txBody>
          <a:bodyPr wrap="none" rtlCol="0">
            <a:spAutoFit/>
          </a:bodyPr>
          <a:lstStyle/>
          <a:p>
            <a:pPr>
              <a:lnSpc>
                <a:spcPct val="200000"/>
              </a:lnSpc>
            </a:pPr>
            <a:r>
              <a:rPr lang="en-US" altLang="ko-KR" sz="1600" b="1" dirty="0" smtClean="0">
                <a:latin typeface="나눔고딕" panose="020D0604000000000000" pitchFamily="50" charset="-127"/>
                <a:ea typeface="나눔고딕" panose="020D0604000000000000" pitchFamily="50" charset="-127"/>
              </a:rPr>
              <a:t>open the ‘</a:t>
            </a:r>
            <a:r>
              <a:rPr lang="en-US" altLang="ko-KR" sz="1600" b="1" dirty="0" err="1" smtClean="0">
                <a:latin typeface="나눔고딕" panose="020D0604000000000000" pitchFamily="50" charset="-127"/>
                <a:ea typeface="나눔고딕" panose="020D0604000000000000" pitchFamily="50" charset="-127"/>
              </a:rPr>
              <a:t>labelmap_voc.prototxt</a:t>
            </a:r>
            <a:r>
              <a:rPr lang="en-US" altLang="ko-KR" sz="1600" b="1" dirty="0" smtClean="0">
                <a:latin typeface="나눔고딕" panose="020D0604000000000000" pitchFamily="50" charset="-127"/>
                <a:ea typeface="나눔고딕" panose="020D0604000000000000" pitchFamily="50" charset="-127"/>
              </a:rPr>
              <a:t>’</a:t>
            </a:r>
          </a:p>
        </p:txBody>
      </p:sp>
      <p:cxnSp>
        <p:nvCxnSpPr>
          <p:cNvPr id="16" name="직선 연결선 15"/>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그림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8" name="TextBox 17"/>
          <p:cNvSpPr txBox="1"/>
          <p:nvPr/>
        </p:nvSpPr>
        <p:spPr>
          <a:xfrm>
            <a:off x="1223493" y="494803"/>
            <a:ext cx="5760744"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ssd_detect.py </a:t>
            </a:r>
            <a:r>
              <a:rPr lang="en-US" altLang="ko-KR" sz="2500" b="1" dirty="0" smtClean="0">
                <a:latin typeface="나눔고딕" panose="020D0604000000000000" pitchFamily="50" charset="-127"/>
                <a:ea typeface="나눔고딕" panose="020D0604000000000000" pitchFamily="50" charset="-127"/>
              </a:rPr>
              <a:t>#3-2</a:t>
            </a:r>
            <a:endParaRPr lang="ko-KR" altLang="en-US" sz="2500" b="1" dirty="0">
              <a:latin typeface="나눔고딕" panose="020D0604000000000000" pitchFamily="50" charset="-127"/>
              <a:ea typeface="나눔고딕" panose="020D0604000000000000" pitchFamily="50" charset="-127"/>
            </a:endParaRPr>
          </a:p>
        </p:txBody>
      </p:sp>
      <p:sp>
        <p:nvSpPr>
          <p:cNvPr id="2" name="실행 단추: 앞으로 또는 다음 1">
            <a:hlinkClick r:id="rId3" action="ppaction://hlinksldjump" highlightClick="1"/>
          </p:cNvPr>
          <p:cNvSpPr/>
          <p:nvPr/>
        </p:nvSpPr>
        <p:spPr>
          <a:xfrm>
            <a:off x="9190655" y="6145851"/>
            <a:ext cx="401214" cy="376248"/>
          </a:xfrm>
          <a:prstGeom prst="actionButtonForwardNex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p:cNvPicPr>
            <a:picLocks noChangeAspect="1"/>
          </p:cNvPicPr>
          <p:nvPr/>
        </p:nvPicPr>
        <p:blipFill rotWithShape="1">
          <a:blip r:embed="rId4"/>
          <a:srcRect l="4810" t="8093" r="65315" b="22182"/>
          <a:stretch/>
        </p:blipFill>
        <p:spPr>
          <a:xfrm>
            <a:off x="583444" y="1245995"/>
            <a:ext cx="2884765" cy="4899856"/>
          </a:xfrm>
          <a:prstGeom prst="rect">
            <a:avLst/>
          </a:prstGeom>
        </p:spPr>
      </p:pic>
      <p:pic>
        <p:nvPicPr>
          <p:cNvPr id="8" name="그림 7"/>
          <p:cNvPicPr>
            <a:picLocks noChangeAspect="1"/>
          </p:cNvPicPr>
          <p:nvPr/>
        </p:nvPicPr>
        <p:blipFill rotWithShape="1">
          <a:blip r:embed="rId5"/>
          <a:srcRect l="4637" t="12468" r="66855" b="20308"/>
          <a:stretch/>
        </p:blipFill>
        <p:spPr>
          <a:xfrm>
            <a:off x="3604550" y="1238014"/>
            <a:ext cx="2892491" cy="4907837"/>
          </a:xfrm>
          <a:prstGeom prst="rect">
            <a:avLst/>
          </a:prstGeom>
        </p:spPr>
      </p:pic>
      <p:pic>
        <p:nvPicPr>
          <p:cNvPr id="9" name="그림 8"/>
          <p:cNvPicPr>
            <a:picLocks noChangeAspect="1"/>
          </p:cNvPicPr>
          <p:nvPr/>
        </p:nvPicPr>
        <p:blipFill rotWithShape="1">
          <a:blip r:embed="rId6"/>
          <a:srcRect l="4968" t="55788" r="68808"/>
          <a:stretch/>
        </p:blipFill>
        <p:spPr>
          <a:xfrm>
            <a:off x="6626840" y="1238014"/>
            <a:ext cx="2778051" cy="3408631"/>
          </a:xfrm>
          <a:prstGeom prst="rect">
            <a:avLst/>
          </a:prstGeom>
        </p:spPr>
      </p:pic>
    </p:spTree>
    <p:extLst>
      <p:ext uri="{BB962C8B-B14F-4D97-AF65-F5344CB8AC3E}">
        <p14:creationId xmlns:p14="http://schemas.microsoft.com/office/powerpoint/2010/main" val="35100103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258100" y="3376554"/>
            <a:ext cx="3136500" cy="1077218"/>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open </a:t>
            </a:r>
            <a:r>
              <a:rPr lang="en-US" altLang="ko-KR" sz="1600" b="1" dirty="0" smtClean="0">
                <a:latin typeface="나눔고딕" panose="020D0604000000000000" pitchFamily="50" charset="-127"/>
                <a:ea typeface="나눔고딕" panose="020D0604000000000000" pitchFamily="50" charset="-127"/>
              </a:rPr>
              <a:t>the ‘</a:t>
            </a:r>
            <a:r>
              <a:rPr lang="en-US" altLang="ko-KR" sz="1600" b="1" dirty="0" err="1" smtClean="0">
                <a:latin typeface="나눔고딕" panose="020D0604000000000000" pitchFamily="50" charset="-127"/>
                <a:ea typeface="나눔고딕" panose="020D0604000000000000" pitchFamily="50" charset="-127"/>
              </a:rPr>
              <a:t>deploy.prototxt</a:t>
            </a:r>
            <a:r>
              <a:rPr lang="en-US" altLang="ko-KR" sz="1600" b="1" dirty="0" smtClean="0">
                <a:latin typeface="나눔고딕" panose="020D0604000000000000" pitchFamily="50" charset="-127"/>
                <a:ea typeface="나눔고딕" panose="020D0604000000000000" pitchFamily="50" charset="-127"/>
              </a:rPr>
              <a:t>’</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Define the layers</a:t>
            </a:r>
            <a:endParaRPr lang="en-US" altLang="ko-KR" sz="1600" b="1" dirty="0" smtClean="0">
              <a:latin typeface="나눔고딕" panose="020D0604000000000000" pitchFamily="50" charset="-127"/>
              <a:ea typeface="나눔고딕" panose="020D0604000000000000" pitchFamily="50" charset="-127"/>
            </a:endParaRPr>
          </a:p>
        </p:txBody>
      </p:sp>
      <p:cxnSp>
        <p:nvCxnSpPr>
          <p:cNvPr id="16" name="직선 연결선 15"/>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그림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8" name="TextBox 17"/>
          <p:cNvSpPr txBox="1"/>
          <p:nvPr/>
        </p:nvSpPr>
        <p:spPr>
          <a:xfrm>
            <a:off x="1223493" y="494803"/>
            <a:ext cx="5760744"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ssd_detect.py </a:t>
            </a:r>
            <a:r>
              <a:rPr lang="en-US" altLang="ko-KR" sz="2500" b="1" dirty="0" smtClean="0">
                <a:latin typeface="나눔고딕" panose="020D0604000000000000" pitchFamily="50" charset="-127"/>
                <a:ea typeface="나눔고딕" panose="020D0604000000000000" pitchFamily="50" charset="-127"/>
              </a:rPr>
              <a:t>#</a:t>
            </a:r>
            <a:r>
              <a:rPr lang="en-US" altLang="ko-KR" sz="2500" b="1" dirty="0" smtClean="0">
                <a:latin typeface="나눔고딕" panose="020D0604000000000000" pitchFamily="50" charset="-127"/>
                <a:ea typeface="나눔고딕" panose="020D0604000000000000" pitchFamily="50" charset="-127"/>
              </a:rPr>
              <a:t>3-3</a:t>
            </a:r>
            <a:endParaRPr lang="ko-KR" altLang="en-US" sz="2500" b="1" dirty="0">
              <a:latin typeface="나눔고딕" panose="020D0604000000000000" pitchFamily="50" charset="-127"/>
              <a:ea typeface="나눔고딕" panose="020D0604000000000000" pitchFamily="50" charset="-127"/>
            </a:endParaRPr>
          </a:p>
        </p:txBody>
      </p:sp>
      <p:pic>
        <p:nvPicPr>
          <p:cNvPr id="4" name="그림 3"/>
          <p:cNvPicPr>
            <a:picLocks noChangeAspect="1"/>
          </p:cNvPicPr>
          <p:nvPr/>
        </p:nvPicPr>
        <p:blipFill rotWithShape="1">
          <a:blip r:embed="rId3"/>
          <a:srcRect l="4602" t="8259" r="43868" b="13687"/>
          <a:stretch/>
        </p:blipFill>
        <p:spPr>
          <a:xfrm>
            <a:off x="1148847" y="1238014"/>
            <a:ext cx="4870581" cy="5354298"/>
          </a:xfrm>
          <a:prstGeom prst="rect">
            <a:avLst/>
          </a:prstGeom>
        </p:spPr>
      </p:pic>
    </p:spTree>
    <p:extLst>
      <p:ext uri="{BB962C8B-B14F-4D97-AF65-F5344CB8AC3E}">
        <p14:creationId xmlns:p14="http://schemas.microsoft.com/office/powerpoint/2010/main" val="32290109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5510864" y="3170645"/>
            <a:ext cx="4362669"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Pre-process the image for </a:t>
            </a:r>
            <a:r>
              <a:rPr lang="en-US" altLang="ko-KR" sz="1600" b="1" dirty="0" err="1" smtClean="0">
                <a:latin typeface="나눔고딕" panose="020D0604000000000000" pitchFamily="50" charset="-127"/>
                <a:ea typeface="나눔고딕" panose="020D0604000000000000" pitchFamily="50" charset="-127"/>
              </a:rPr>
              <a:t>caffe</a:t>
            </a:r>
            <a:endParaRPr lang="en-US" altLang="ko-KR" sz="1600" b="1" dirty="0" smtClean="0">
              <a:latin typeface="나눔고딕" panose="020D0604000000000000" pitchFamily="50" charset="-127"/>
              <a:ea typeface="나눔고딕" panose="020D0604000000000000" pitchFamily="50" charset="-127"/>
            </a:endParaRP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Using the blob structure for input</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Modify the color system(RGB to BRG</a:t>
            </a:r>
            <a:r>
              <a:rPr lang="en-US" altLang="ko-KR" sz="1600" b="1" dirty="0">
                <a:latin typeface="나눔고딕" panose="020D0604000000000000" pitchFamily="50" charset="-127"/>
                <a:ea typeface="나눔고딕" panose="020D0604000000000000" pitchFamily="50" charset="-127"/>
              </a:rPr>
              <a:t>)</a:t>
            </a:r>
            <a:endParaRPr lang="en-US" altLang="ko-KR" sz="1600" b="1" dirty="0" smtClean="0">
              <a:latin typeface="나눔고딕" panose="020D0604000000000000" pitchFamily="50" charset="-127"/>
              <a:ea typeface="나눔고딕" panose="020D0604000000000000" pitchFamily="50" charset="-127"/>
            </a:endParaRPr>
          </a:p>
        </p:txBody>
      </p:sp>
      <p:pic>
        <p:nvPicPr>
          <p:cNvPr id="3" name="그림 2"/>
          <p:cNvPicPr>
            <a:picLocks noChangeAspect="1"/>
          </p:cNvPicPr>
          <p:nvPr/>
        </p:nvPicPr>
        <p:blipFill rotWithShape="1">
          <a:blip r:embed="rId2"/>
          <a:srcRect l="19852" t="13732" r="46836" b="46984"/>
          <a:stretch/>
        </p:blipFill>
        <p:spPr>
          <a:xfrm>
            <a:off x="615460" y="1916723"/>
            <a:ext cx="4749356" cy="4000500"/>
          </a:xfrm>
          <a:prstGeom prst="rect">
            <a:avLst/>
          </a:prstGeom>
        </p:spPr>
      </p:pic>
      <p:cxnSp>
        <p:nvCxnSpPr>
          <p:cNvPr id="8" name="직선 연결선 7"/>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0" name="TextBox 9"/>
          <p:cNvSpPr txBox="1"/>
          <p:nvPr/>
        </p:nvSpPr>
        <p:spPr>
          <a:xfrm>
            <a:off x="1223493" y="494803"/>
            <a:ext cx="5411290"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ssd_detect.py </a:t>
            </a:r>
            <a:r>
              <a:rPr lang="en-US" altLang="ko-KR" sz="2500" b="1" dirty="0" smtClean="0">
                <a:latin typeface="나눔고딕" panose="020D0604000000000000" pitchFamily="50" charset="-127"/>
                <a:ea typeface="나눔고딕" panose="020D0604000000000000" pitchFamily="50" charset="-127"/>
              </a:rPr>
              <a:t>#4</a:t>
            </a:r>
            <a:endParaRPr lang="ko-KR" altLang="en-US" sz="25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0105567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713263" y="2926612"/>
            <a:ext cx="4153125"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Using the SSD Algorithm to parsing</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Get the result</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Get detections (if &gt;60%)</a:t>
            </a:r>
          </a:p>
        </p:txBody>
      </p:sp>
      <p:pic>
        <p:nvPicPr>
          <p:cNvPr id="3" name="그림 2"/>
          <p:cNvPicPr>
            <a:picLocks noChangeAspect="1"/>
          </p:cNvPicPr>
          <p:nvPr/>
        </p:nvPicPr>
        <p:blipFill rotWithShape="1">
          <a:blip r:embed="rId2"/>
          <a:srcRect l="19917" t="17375" r="50658" b="43111"/>
          <a:stretch/>
        </p:blipFill>
        <p:spPr>
          <a:xfrm>
            <a:off x="1086066" y="1708589"/>
            <a:ext cx="4554417" cy="4368522"/>
          </a:xfrm>
          <a:prstGeom prst="rect">
            <a:avLst/>
          </a:prstGeom>
        </p:spPr>
      </p:pic>
      <p:cxnSp>
        <p:nvCxnSpPr>
          <p:cNvPr id="9" name="직선 연결선 8"/>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6" name="TextBox 15"/>
          <p:cNvSpPr txBox="1"/>
          <p:nvPr/>
        </p:nvSpPr>
        <p:spPr>
          <a:xfrm>
            <a:off x="1223493" y="494803"/>
            <a:ext cx="5411290"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ssd_detect.py </a:t>
            </a:r>
            <a:r>
              <a:rPr lang="en-US" altLang="ko-KR" sz="2500" b="1" dirty="0" smtClean="0">
                <a:latin typeface="나눔고딕" panose="020D0604000000000000" pitchFamily="50" charset="-127"/>
                <a:ea typeface="나눔고딕" panose="020D0604000000000000" pitchFamily="50" charset="-127"/>
              </a:rPr>
              <a:t>#5</a:t>
            </a:r>
            <a:endParaRPr lang="ko-KR" altLang="en-US" sz="2500" b="1" dirty="0">
              <a:latin typeface="나눔고딕" panose="020D0604000000000000" pitchFamily="50" charset="-127"/>
              <a:ea typeface="나눔고딕" panose="020D0604000000000000" pitchFamily="50" charset="-127"/>
            </a:endParaRPr>
          </a:p>
        </p:txBody>
      </p:sp>
      <p:pic>
        <p:nvPicPr>
          <p:cNvPr id="6" name="그림 5"/>
          <p:cNvPicPr>
            <a:picLocks noChangeAspect="1"/>
          </p:cNvPicPr>
          <p:nvPr/>
        </p:nvPicPr>
        <p:blipFill rotWithShape="1">
          <a:blip r:embed="rId4"/>
          <a:srcRect l="17418" t="34020" r="44154" b="1598"/>
          <a:stretch/>
        </p:blipFill>
        <p:spPr>
          <a:xfrm>
            <a:off x="1086065" y="1203648"/>
            <a:ext cx="4554417" cy="5182135"/>
          </a:xfrm>
          <a:prstGeom prst="rect">
            <a:avLst/>
          </a:prstGeom>
        </p:spPr>
      </p:pic>
    </p:spTree>
    <p:extLst>
      <p:ext uri="{BB962C8B-B14F-4D97-AF65-F5344CB8AC3E}">
        <p14:creationId xmlns:p14="http://schemas.microsoft.com/office/powerpoint/2010/main" val="420524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l="19818" t="53564" r="40504" b="12280"/>
          <a:stretch/>
        </p:blipFill>
        <p:spPr>
          <a:xfrm>
            <a:off x="680050" y="2066192"/>
            <a:ext cx="6063020" cy="3727939"/>
          </a:xfrm>
          <a:prstGeom prst="rect">
            <a:avLst/>
          </a:prstGeom>
        </p:spPr>
      </p:pic>
      <p:sp>
        <p:nvSpPr>
          <p:cNvPr id="25" name="TextBox 24"/>
          <p:cNvSpPr txBox="1"/>
          <p:nvPr/>
        </p:nvSpPr>
        <p:spPr>
          <a:xfrm>
            <a:off x="6077337" y="2870630"/>
            <a:ext cx="3339184"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Display the result</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Mark the values</a:t>
            </a:r>
          </a:p>
          <a:p>
            <a:pPr>
              <a:lnSpc>
                <a:spcPct val="200000"/>
              </a:lnSpc>
            </a:pPr>
            <a:r>
              <a:rPr lang="en-US" altLang="ko-KR" sz="1600" b="1" dirty="0" smtClean="0">
                <a:latin typeface="나눔고딕" panose="020D0604000000000000" pitchFamily="50" charset="-127"/>
                <a:ea typeface="나눔고딕" panose="020D0604000000000000" pitchFamily="50" charset="-127"/>
              </a:rPr>
              <a:t>    (</a:t>
            </a:r>
            <a:r>
              <a:rPr lang="en-US" altLang="ko-KR" sz="1600" b="1" dirty="0" smtClean="0">
                <a:latin typeface="나눔고딕" panose="020D0604000000000000" pitchFamily="50" charset="-127"/>
                <a:ea typeface="나눔고딕" panose="020D0604000000000000" pitchFamily="50" charset="-127"/>
              </a:rPr>
              <a:t>accuracy, </a:t>
            </a:r>
            <a:r>
              <a:rPr lang="en-US" altLang="ko-KR" sz="1600" b="1" dirty="0" smtClean="0">
                <a:latin typeface="나눔고딕" panose="020D0604000000000000" pitchFamily="50" charset="-127"/>
                <a:ea typeface="나눔고딕" panose="020D0604000000000000" pitchFamily="50" charset="-127"/>
                <a:hlinkClick r:id="rId3" action="ppaction://hlinksldjump"/>
              </a:rPr>
              <a:t>label</a:t>
            </a:r>
            <a:r>
              <a:rPr lang="en-US" altLang="ko-KR" sz="1600" b="1" dirty="0" smtClean="0">
                <a:latin typeface="나눔고딕" panose="020D0604000000000000" pitchFamily="50" charset="-127"/>
                <a:ea typeface="나눔고딕" panose="020D0604000000000000" pitchFamily="50" charset="-127"/>
              </a:rPr>
              <a:t>, and so on)</a:t>
            </a:r>
          </a:p>
        </p:txBody>
      </p:sp>
      <p:cxnSp>
        <p:nvCxnSpPr>
          <p:cNvPr id="8" name="직선 연결선 7"/>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0" name="TextBox 9"/>
          <p:cNvSpPr txBox="1"/>
          <p:nvPr/>
        </p:nvSpPr>
        <p:spPr>
          <a:xfrm>
            <a:off x="1223493" y="494803"/>
            <a:ext cx="5760744"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ssd_detect.py </a:t>
            </a:r>
            <a:r>
              <a:rPr lang="en-US" altLang="ko-KR" sz="2500" b="1" dirty="0" smtClean="0">
                <a:latin typeface="나눔고딕" panose="020D0604000000000000" pitchFamily="50" charset="-127"/>
                <a:ea typeface="나눔고딕" panose="020D0604000000000000" pitchFamily="50" charset="-127"/>
              </a:rPr>
              <a:t>#6-1</a:t>
            </a:r>
            <a:endParaRPr lang="ko-KR" altLang="en-US" sz="25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4451276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6077337" y="2870630"/>
            <a:ext cx="3746538" cy="1077218"/>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a:t>
            </a:r>
            <a:r>
              <a:rPr lang="en-US" altLang="ko-KR" sz="1600" b="1" dirty="0" err="1" smtClean="0">
                <a:latin typeface="나눔고딕" panose="020D0604000000000000" pitchFamily="50" charset="-127"/>
                <a:ea typeface="나눔고딕" panose="020D0604000000000000" pitchFamily="50" charset="-127"/>
              </a:rPr>
              <a:t>Coords</a:t>
            </a:r>
            <a:r>
              <a:rPr lang="en-US" altLang="ko-KR" sz="1600" b="1" dirty="0" smtClean="0">
                <a:latin typeface="나눔고딕" panose="020D0604000000000000" pitchFamily="50" charset="-127"/>
                <a:ea typeface="나눔고딕" panose="020D0604000000000000" pitchFamily="50" charset="-127"/>
              </a:rPr>
              <a:t>’ contains coordinate</a:t>
            </a:r>
          </a:p>
          <a:p>
            <a:pPr>
              <a:lnSpc>
                <a:spcPct val="200000"/>
              </a:lnSpc>
            </a:pPr>
            <a:r>
              <a:rPr lang="en-US" altLang="ko-KR" sz="1600" b="1" dirty="0">
                <a:latin typeface="나눔고딕" panose="020D0604000000000000" pitchFamily="50" charset="-127"/>
                <a:ea typeface="나눔고딕" panose="020D0604000000000000" pitchFamily="50" charset="-127"/>
              </a:rPr>
              <a:t> </a:t>
            </a:r>
            <a:r>
              <a:rPr lang="en-US" altLang="ko-KR" sz="1600" b="1" dirty="0" smtClean="0">
                <a:latin typeface="나눔고딕" panose="020D0604000000000000" pitchFamily="50" charset="-127"/>
                <a:ea typeface="나눔고딕" panose="020D0604000000000000" pitchFamily="50" charset="-127"/>
              </a:rPr>
              <a:t>   (Start point, x length, y length)</a:t>
            </a:r>
          </a:p>
        </p:txBody>
      </p:sp>
      <p:pic>
        <p:nvPicPr>
          <p:cNvPr id="2" name="그림 1"/>
          <p:cNvPicPr>
            <a:picLocks noChangeAspect="1"/>
          </p:cNvPicPr>
          <p:nvPr/>
        </p:nvPicPr>
        <p:blipFill rotWithShape="1">
          <a:blip r:embed="rId2"/>
          <a:srcRect l="17440" t="20979" r="35767" b="4699"/>
          <a:stretch/>
        </p:blipFill>
        <p:spPr>
          <a:xfrm>
            <a:off x="1337793" y="1549043"/>
            <a:ext cx="4051892" cy="4972296"/>
          </a:xfrm>
          <a:prstGeom prst="rect">
            <a:avLst/>
          </a:prstGeom>
        </p:spPr>
      </p:pic>
      <p:cxnSp>
        <p:nvCxnSpPr>
          <p:cNvPr id="8" name="직선 연결선 7"/>
          <p:cNvCxnSpPr/>
          <p:nvPr/>
        </p:nvCxnSpPr>
        <p:spPr>
          <a:xfrm>
            <a:off x="854030"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10" name="TextBox 9"/>
          <p:cNvSpPr txBox="1"/>
          <p:nvPr/>
        </p:nvSpPr>
        <p:spPr>
          <a:xfrm>
            <a:off x="1223493" y="494803"/>
            <a:ext cx="5760744"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Source </a:t>
            </a:r>
            <a:r>
              <a:rPr lang="en-US" altLang="ko-KR" sz="2500" b="1" dirty="0">
                <a:latin typeface="나눔고딕" panose="020D0604000000000000" pitchFamily="50" charset="-127"/>
                <a:ea typeface="나눔고딕" panose="020D0604000000000000" pitchFamily="50" charset="-127"/>
              </a:rPr>
              <a:t>Code : ssd_detect.py </a:t>
            </a:r>
            <a:r>
              <a:rPr lang="en-US" altLang="ko-KR" sz="2500" b="1" dirty="0" smtClean="0">
                <a:latin typeface="나눔고딕" panose="020D0604000000000000" pitchFamily="50" charset="-127"/>
                <a:ea typeface="나눔고딕" panose="020D0604000000000000" pitchFamily="50" charset="-127"/>
              </a:rPr>
              <a:t>#6-2</a:t>
            </a:r>
            <a:endParaRPr lang="ko-KR" altLang="en-US" sz="25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995408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54030" y="497497"/>
            <a:ext cx="8223697" cy="582863"/>
            <a:chOff x="841151" y="497497"/>
            <a:chExt cx="8223697" cy="582863"/>
          </a:xfrm>
        </p:grpSpPr>
        <p:cxnSp>
          <p:nvCxnSpPr>
            <p:cNvPr id="3" name="직선 연결선 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10614" y="497497"/>
              <a:ext cx="49119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Test Case</a:t>
              </a:r>
              <a:r>
                <a:rPr lang="en-US" altLang="ko-KR" sz="2500" b="1" dirty="0">
                  <a:latin typeface="나눔고딕" panose="020D0604000000000000" pitchFamily="50" charset="-127"/>
                  <a:ea typeface="나눔고딕" panose="020D0604000000000000" pitchFamily="50" charset="-127"/>
                </a:rPr>
                <a:t> : ssd_detect.py</a:t>
              </a:r>
              <a:r>
                <a:rPr lang="en-US" altLang="ko-KR" sz="2500" b="1" dirty="0" smtClean="0">
                  <a:latin typeface="나눔고딕" panose="020D0604000000000000" pitchFamily="50" charset="-127"/>
                  <a:ea typeface="나눔고딕" panose="020D0604000000000000" pitchFamily="50" charset="-127"/>
                </a:rPr>
                <a:t> </a:t>
              </a:r>
              <a:r>
                <a:rPr lang="en-US" altLang="ko-KR" sz="2500" b="1" dirty="0" smtClean="0">
                  <a:latin typeface="나눔고딕" panose="020D0604000000000000" pitchFamily="50" charset="-127"/>
                  <a:ea typeface="나눔고딕" panose="020D0604000000000000" pitchFamily="50" charset="-127"/>
                </a:rPr>
                <a:t>#1</a:t>
              </a:r>
              <a:endParaRPr lang="ko-KR" altLang="en-US" sz="2500" b="1" dirty="0">
                <a:latin typeface="나눔고딕" panose="020D0604000000000000" pitchFamily="50" charset="-127"/>
                <a:ea typeface="나눔고딕" panose="020D0604000000000000" pitchFamily="50" charset="-127"/>
              </a:endParaRPr>
            </a:p>
          </p:txBody>
        </p:sp>
      </p:grpSp>
      <p:pic>
        <p:nvPicPr>
          <p:cNvPr id="14" name="그림 1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9" name="TextBox 8"/>
          <p:cNvSpPr txBox="1"/>
          <p:nvPr/>
        </p:nvSpPr>
        <p:spPr>
          <a:xfrm>
            <a:off x="5889237" y="3046909"/>
            <a:ext cx="2671421" cy="1594492"/>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One people</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Background(people)</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Recognize 3 objects</a:t>
            </a:r>
          </a:p>
        </p:txBody>
      </p:sp>
      <p:pic>
        <p:nvPicPr>
          <p:cNvPr id="10" name="그림 9"/>
          <p:cNvPicPr>
            <a:picLocks noChangeAspect="1"/>
          </p:cNvPicPr>
          <p:nvPr/>
        </p:nvPicPr>
        <p:blipFill rotWithShape="1">
          <a:blip r:embed="rId3"/>
          <a:srcRect l="18449" t="31410" r="39827" b="26886"/>
          <a:stretch/>
        </p:blipFill>
        <p:spPr>
          <a:xfrm>
            <a:off x="943373" y="1384093"/>
            <a:ext cx="4477511" cy="5155595"/>
          </a:xfrm>
          <a:prstGeom prst="rect">
            <a:avLst/>
          </a:prstGeom>
        </p:spPr>
      </p:pic>
    </p:spTree>
    <p:extLst>
      <p:ext uri="{BB962C8B-B14F-4D97-AF65-F5344CB8AC3E}">
        <p14:creationId xmlns:p14="http://schemas.microsoft.com/office/powerpoint/2010/main" val="22400005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54030" y="497497"/>
            <a:ext cx="8223697" cy="582863"/>
            <a:chOff x="841151" y="497497"/>
            <a:chExt cx="8223697" cy="582863"/>
          </a:xfrm>
        </p:grpSpPr>
        <p:cxnSp>
          <p:nvCxnSpPr>
            <p:cNvPr id="3" name="직선 연결선 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10614" y="497497"/>
              <a:ext cx="49119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Test Case</a:t>
              </a:r>
              <a:r>
                <a:rPr lang="en-US" altLang="ko-KR" sz="2500" b="1" dirty="0">
                  <a:latin typeface="나눔고딕" panose="020D0604000000000000" pitchFamily="50" charset="-127"/>
                  <a:ea typeface="나눔고딕" panose="020D0604000000000000" pitchFamily="50" charset="-127"/>
                </a:rPr>
                <a:t> : ssd_detect.py</a:t>
              </a:r>
              <a:r>
                <a:rPr lang="en-US" altLang="ko-KR" sz="2500" b="1" dirty="0" smtClean="0">
                  <a:latin typeface="나눔고딕" panose="020D0604000000000000" pitchFamily="50" charset="-127"/>
                  <a:ea typeface="나눔고딕" panose="020D0604000000000000" pitchFamily="50" charset="-127"/>
                </a:rPr>
                <a:t> #3</a:t>
              </a:r>
              <a:endParaRPr lang="ko-KR" altLang="en-US" sz="2500" b="1" dirty="0">
                <a:latin typeface="나눔고딕" panose="020D0604000000000000" pitchFamily="50" charset="-127"/>
                <a:ea typeface="나눔고딕" panose="020D0604000000000000" pitchFamily="50" charset="-127"/>
              </a:endParaRPr>
            </a:p>
          </p:txBody>
        </p:sp>
      </p:grpSp>
      <p:pic>
        <p:nvPicPr>
          <p:cNvPr id="14" name="그림 1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8" name="TextBox 7"/>
          <p:cNvSpPr txBox="1"/>
          <p:nvPr/>
        </p:nvSpPr>
        <p:spPr>
          <a:xfrm>
            <a:off x="6135479" y="2737128"/>
            <a:ext cx="2739687" cy="1077218"/>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Many vehicles</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Recognize 5 objects</a:t>
            </a:r>
          </a:p>
        </p:txBody>
      </p:sp>
      <p:pic>
        <p:nvPicPr>
          <p:cNvPr id="5" name="그림 4"/>
          <p:cNvPicPr>
            <a:picLocks noChangeAspect="1"/>
          </p:cNvPicPr>
          <p:nvPr/>
        </p:nvPicPr>
        <p:blipFill rotWithShape="1">
          <a:blip r:embed="rId3"/>
          <a:srcRect l="13912" t="42211" r="38306" b="17051"/>
          <a:stretch/>
        </p:blipFill>
        <p:spPr>
          <a:xfrm>
            <a:off x="854030" y="2034073"/>
            <a:ext cx="5178492" cy="3872205"/>
          </a:xfrm>
          <a:prstGeom prst="rect">
            <a:avLst/>
          </a:prstGeom>
        </p:spPr>
      </p:pic>
    </p:spTree>
    <p:extLst>
      <p:ext uri="{BB962C8B-B14F-4D97-AF65-F5344CB8AC3E}">
        <p14:creationId xmlns:p14="http://schemas.microsoft.com/office/powerpoint/2010/main" val="20580205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54030" y="497497"/>
            <a:ext cx="8223697" cy="582863"/>
            <a:chOff x="841151" y="497497"/>
            <a:chExt cx="8223697" cy="582863"/>
          </a:xfrm>
        </p:grpSpPr>
        <p:cxnSp>
          <p:nvCxnSpPr>
            <p:cNvPr id="3" name="직선 연결선 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10614" y="497497"/>
              <a:ext cx="49119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Test Case</a:t>
              </a:r>
              <a:r>
                <a:rPr lang="en-US" altLang="ko-KR" sz="2500" b="1" dirty="0">
                  <a:latin typeface="나눔고딕" panose="020D0604000000000000" pitchFamily="50" charset="-127"/>
                  <a:ea typeface="나눔고딕" panose="020D0604000000000000" pitchFamily="50" charset="-127"/>
                </a:rPr>
                <a:t> : ssd_detect.py</a:t>
              </a:r>
              <a:r>
                <a:rPr lang="en-US" altLang="ko-KR" sz="2500" b="1" dirty="0" smtClean="0">
                  <a:latin typeface="나눔고딕" panose="020D0604000000000000" pitchFamily="50" charset="-127"/>
                  <a:ea typeface="나눔고딕" panose="020D0604000000000000" pitchFamily="50" charset="-127"/>
                </a:rPr>
                <a:t> </a:t>
              </a:r>
              <a:r>
                <a:rPr lang="en-US" altLang="ko-KR" sz="2500" b="1" dirty="0" smtClean="0">
                  <a:latin typeface="나눔고딕" panose="020D0604000000000000" pitchFamily="50" charset="-127"/>
                  <a:ea typeface="나눔고딕" panose="020D0604000000000000" pitchFamily="50" charset="-127"/>
                </a:rPr>
                <a:t>#4</a:t>
              </a:r>
              <a:endParaRPr lang="ko-KR" altLang="en-US" sz="2500" b="1" dirty="0">
                <a:latin typeface="나눔고딕" panose="020D0604000000000000" pitchFamily="50" charset="-127"/>
                <a:ea typeface="나눔고딕" panose="020D0604000000000000" pitchFamily="50" charset="-127"/>
              </a:endParaRPr>
            </a:p>
          </p:txBody>
        </p:sp>
      </p:grpSp>
      <p:pic>
        <p:nvPicPr>
          <p:cNvPr id="14" name="그림 1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8" name="TextBox 7"/>
          <p:cNvSpPr txBox="1"/>
          <p:nvPr/>
        </p:nvSpPr>
        <p:spPr>
          <a:xfrm>
            <a:off x="6135479" y="2737128"/>
            <a:ext cx="2739687" cy="996683"/>
          </a:xfrm>
          <a:prstGeom prst="rect">
            <a:avLst/>
          </a:prstGeom>
          <a:noFill/>
        </p:spPr>
        <p:txBody>
          <a:bodyPr wrap="square" rtlCol="0">
            <a:spAutoFit/>
          </a:bodyPr>
          <a:lstStyle/>
          <a:p>
            <a:pPr marL="285750" indent="-285750">
              <a:lnSpc>
                <a:spcPct val="200000"/>
              </a:lnSpc>
              <a:buFontTx/>
              <a:buChar char="-"/>
            </a:pPr>
            <a:r>
              <a:rPr lang="en-US" altLang="ko-KR" sz="1600" b="1" dirty="0" err="1" smtClean="0">
                <a:latin typeface="나눔고딕" panose="020D0604000000000000" pitchFamily="50" charset="-127"/>
                <a:ea typeface="나눔고딕" panose="020D0604000000000000" pitchFamily="50" charset="-127"/>
              </a:rPr>
              <a:t>Cartegory</a:t>
            </a:r>
            <a:r>
              <a:rPr lang="en-US" altLang="ko-KR" sz="1600" b="1" dirty="0" smtClean="0">
                <a:latin typeface="나눔고딕" panose="020D0604000000000000" pitchFamily="50" charset="-127"/>
                <a:ea typeface="나눔고딕" panose="020D0604000000000000" pitchFamily="50" charset="-127"/>
              </a:rPr>
              <a:t> shortage</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Recognize </a:t>
            </a:r>
            <a:r>
              <a:rPr lang="en-US" altLang="ko-KR" sz="1600" b="1" dirty="0">
                <a:latin typeface="나눔고딕" panose="020D0604000000000000" pitchFamily="50" charset="-127"/>
                <a:ea typeface="나눔고딕" panose="020D0604000000000000" pitchFamily="50" charset="-127"/>
              </a:rPr>
              <a:t>1</a:t>
            </a:r>
            <a:r>
              <a:rPr lang="en-US" altLang="ko-KR" sz="1600" b="1" dirty="0" smtClean="0">
                <a:latin typeface="나눔고딕" panose="020D0604000000000000" pitchFamily="50" charset="-127"/>
                <a:ea typeface="나눔고딕" panose="020D0604000000000000" pitchFamily="50" charset="-127"/>
              </a:rPr>
              <a:t> </a:t>
            </a:r>
            <a:r>
              <a:rPr lang="en-US" altLang="ko-KR" sz="1600" b="1" dirty="0" smtClean="0">
                <a:latin typeface="나눔고딕" panose="020D0604000000000000" pitchFamily="50" charset="-127"/>
                <a:ea typeface="나눔고딕" panose="020D0604000000000000" pitchFamily="50" charset="-127"/>
              </a:rPr>
              <a:t>objects</a:t>
            </a:r>
          </a:p>
        </p:txBody>
      </p:sp>
      <p:pic>
        <p:nvPicPr>
          <p:cNvPr id="6" name="그림 5"/>
          <p:cNvPicPr>
            <a:picLocks noChangeAspect="1"/>
          </p:cNvPicPr>
          <p:nvPr/>
        </p:nvPicPr>
        <p:blipFill rotWithShape="1">
          <a:blip r:embed="rId3"/>
          <a:srcRect l="13937" t="41611" r="38081" b="16935"/>
          <a:stretch/>
        </p:blipFill>
        <p:spPr>
          <a:xfrm>
            <a:off x="395601" y="1824827"/>
            <a:ext cx="5657404" cy="4286725"/>
          </a:xfrm>
          <a:prstGeom prst="rect">
            <a:avLst/>
          </a:prstGeom>
        </p:spPr>
      </p:pic>
    </p:spTree>
    <p:extLst>
      <p:ext uri="{BB962C8B-B14F-4D97-AF65-F5344CB8AC3E}">
        <p14:creationId xmlns:p14="http://schemas.microsoft.com/office/powerpoint/2010/main" val="21839123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p:cNvGrpSpPr/>
          <p:nvPr/>
        </p:nvGrpSpPr>
        <p:grpSpPr>
          <a:xfrm>
            <a:off x="854030" y="497497"/>
            <a:ext cx="8223697" cy="582863"/>
            <a:chOff x="841151" y="497497"/>
            <a:chExt cx="8223697" cy="582863"/>
          </a:xfrm>
        </p:grpSpPr>
        <p:cxnSp>
          <p:nvCxnSpPr>
            <p:cNvPr id="15" name="직선 연결선 14"/>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10614" y="497497"/>
              <a:ext cx="357982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Introduce – </a:t>
              </a:r>
              <a:r>
                <a:rPr lang="en-US" altLang="ko-KR" sz="2500" b="1" dirty="0" err="1" smtClean="0">
                  <a:latin typeface="나눔고딕" panose="020D0604000000000000" pitchFamily="50" charset="-127"/>
                  <a:ea typeface="나눔고딕" panose="020D0604000000000000" pitchFamily="50" charset="-127"/>
                </a:rPr>
                <a:t>Caffe</a:t>
              </a:r>
              <a:r>
                <a:rPr lang="en-US" altLang="ko-KR" sz="2500" b="1" dirty="0" smtClean="0">
                  <a:latin typeface="나눔고딕" panose="020D0604000000000000" pitchFamily="50" charset="-127"/>
                  <a:ea typeface="나눔고딕" panose="020D0604000000000000" pitchFamily="50" charset="-127"/>
                </a:rPr>
                <a:t> #3</a:t>
              </a:r>
              <a:endParaRPr lang="ko-KR" altLang="en-US" sz="2500" b="1" dirty="0">
                <a:latin typeface="나눔고딕" panose="020D0604000000000000" pitchFamily="50" charset="-127"/>
                <a:ea typeface="나눔고딕" panose="020D0604000000000000" pitchFamily="50" charset="-127"/>
              </a:endParaRPr>
            </a:p>
          </p:txBody>
        </p:sp>
      </p:grpSp>
      <p:pic>
        <p:nvPicPr>
          <p:cNvPr id="19" name="그림 1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pic>
        <p:nvPicPr>
          <p:cNvPr id="4" name="그림 3"/>
          <p:cNvPicPr>
            <a:picLocks noChangeAspect="1"/>
          </p:cNvPicPr>
          <p:nvPr/>
        </p:nvPicPr>
        <p:blipFill rotWithShape="1">
          <a:blip r:embed="rId3"/>
          <a:srcRect l="23286" t="30049" r="38165" b="31369"/>
          <a:stretch/>
        </p:blipFill>
        <p:spPr>
          <a:xfrm>
            <a:off x="2234609" y="1556237"/>
            <a:ext cx="3840064" cy="2558563"/>
          </a:xfrm>
          <a:prstGeom prst="rect">
            <a:avLst/>
          </a:prstGeom>
        </p:spPr>
      </p:pic>
      <p:pic>
        <p:nvPicPr>
          <p:cNvPr id="5" name="그림 4"/>
          <p:cNvPicPr>
            <a:picLocks noChangeAspect="1"/>
          </p:cNvPicPr>
          <p:nvPr/>
        </p:nvPicPr>
        <p:blipFill rotWithShape="1">
          <a:blip r:embed="rId4"/>
          <a:srcRect l="74419" t="30888" r="7518" b="17037"/>
          <a:stretch/>
        </p:blipFill>
        <p:spPr>
          <a:xfrm>
            <a:off x="5829300" y="1621028"/>
            <a:ext cx="1415562" cy="2716823"/>
          </a:xfrm>
          <a:prstGeom prst="rect">
            <a:avLst/>
          </a:prstGeom>
        </p:spPr>
      </p:pic>
      <p:sp>
        <p:nvSpPr>
          <p:cNvPr id="20" name="TextBox 19"/>
          <p:cNvSpPr txBox="1"/>
          <p:nvPr/>
        </p:nvSpPr>
        <p:spPr>
          <a:xfrm>
            <a:off x="1195157" y="4655468"/>
            <a:ext cx="7786427"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Net is consist of many layers and organized by Directed Acyclic Graph</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Support many languages and processing-units</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Manage image data</a:t>
            </a:r>
          </a:p>
        </p:txBody>
      </p:sp>
    </p:spTree>
    <p:extLst>
      <p:ext uri="{BB962C8B-B14F-4D97-AF65-F5344CB8AC3E}">
        <p14:creationId xmlns:p14="http://schemas.microsoft.com/office/powerpoint/2010/main" val="38419777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54030" y="497497"/>
            <a:ext cx="8223697" cy="582863"/>
            <a:chOff x="841151" y="497497"/>
            <a:chExt cx="8223697" cy="582863"/>
          </a:xfrm>
        </p:grpSpPr>
        <p:cxnSp>
          <p:nvCxnSpPr>
            <p:cNvPr id="3" name="직선 연결선 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10614" y="497497"/>
              <a:ext cx="49119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Test Case</a:t>
              </a:r>
              <a:r>
                <a:rPr lang="en-US" altLang="ko-KR" sz="2500" b="1" dirty="0">
                  <a:latin typeface="나눔고딕" panose="020D0604000000000000" pitchFamily="50" charset="-127"/>
                  <a:ea typeface="나눔고딕" panose="020D0604000000000000" pitchFamily="50" charset="-127"/>
                </a:rPr>
                <a:t> : ssd_detect.py</a:t>
              </a:r>
              <a:r>
                <a:rPr lang="en-US" altLang="ko-KR" sz="2500" b="1" dirty="0" smtClean="0">
                  <a:latin typeface="나눔고딕" panose="020D0604000000000000" pitchFamily="50" charset="-127"/>
                  <a:ea typeface="나눔고딕" panose="020D0604000000000000" pitchFamily="50" charset="-127"/>
                </a:rPr>
                <a:t> </a:t>
              </a:r>
              <a:r>
                <a:rPr lang="en-US" altLang="ko-KR" sz="2500" b="1" dirty="0" smtClean="0">
                  <a:latin typeface="나눔고딕" panose="020D0604000000000000" pitchFamily="50" charset="-127"/>
                  <a:ea typeface="나눔고딕" panose="020D0604000000000000" pitchFamily="50" charset="-127"/>
                </a:rPr>
                <a:t>#5</a:t>
              </a:r>
              <a:endParaRPr lang="ko-KR" altLang="en-US" sz="2500" b="1" dirty="0">
                <a:latin typeface="나눔고딕" panose="020D0604000000000000" pitchFamily="50" charset="-127"/>
                <a:ea typeface="나눔고딕" panose="020D0604000000000000" pitchFamily="50" charset="-127"/>
              </a:endParaRPr>
            </a:p>
          </p:txBody>
        </p:sp>
      </p:grpSp>
      <p:pic>
        <p:nvPicPr>
          <p:cNvPr id="14" name="그림 1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8" name="TextBox 7"/>
          <p:cNvSpPr txBox="1"/>
          <p:nvPr/>
        </p:nvSpPr>
        <p:spPr>
          <a:xfrm>
            <a:off x="6340755" y="2849097"/>
            <a:ext cx="3055172" cy="1077218"/>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Many </a:t>
            </a:r>
            <a:r>
              <a:rPr lang="en-US" altLang="ko-KR" sz="1600" b="1" dirty="0" smtClean="0">
                <a:latin typeface="나눔고딕" panose="020D0604000000000000" pitchFamily="50" charset="-127"/>
                <a:ea typeface="나눔고딕" panose="020D0604000000000000" pitchFamily="50" charset="-127"/>
              </a:rPr>
              <a:t>furniture</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Recognize 3 objects well</a:t>
            </a:r>
            <a:endParaRPr lang="en-US" altLang="ko-KR" sz="1600" b="1" dirty="0" smtClean="0">
              <a:latin typeface="나눔고딕" panose="020D0604000000000000" pitchFamily="50" charset="-127"/>
              <a:ea typeface="나눔고딕" panose="020D0604000000000000" pitchFamily="50" charset="-127"/>
            </a:endParaRPr>
          </a:p>
        </p:txBody>
      </p:sp>
      <p:pic>
        <p:nvPicPr>
          <p:cNvPr id="6" name="그림 5"/>
          <p:cNvPicPr>
            <a:picLocks noChangeAspect="1"/>
          </p:cNvPicPr>
          <p:nvPr/>
        </p:nvPicPr>
        <p:blipFill rotWithShape="1">
          <a:blip r:embed="rId3"/>
          <a:srcRect l="14121" t="54708" r="38370" b="16666"/>
          <a:stretch/>
        </p:blipFill>
        <p:spPr>
          <a:xfrm>
            <a:off x="503855" y="2336841"/>
            <a:ext cx="5752924" cy="3006175"/>
          </a:xfrm>
          <a:prstGeom prst="rect">
            <a:avLst/>
          </a:prstGeom>
        </p:spPr>
      </p:pic>
    </p:spTree>
    <p:extLst>
      <p:ext uri="{BB962C8B-B14F-4D97-AF65-F5344CB8AC3E}">
        <p14:creationId xmlns:p14="http://schemas.microsoft.com/office/powerpoint/2010/main" val="14843842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54030" y="497497"/>
            <a:ext cx="8223697" cy="582863"/>
            <a:chOff x="841151" y="497497"/>
            <a:chExt cx="8223697" cy="582863"/>
          </a:xfrm>
        </p:grpSpPr>
        <p:cxnSp>
          <p:nvCxnSpPr>
            <p:cNvPr id="3" name="직선 연결선 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10614" y="497497"/>
              <a:ext cx="49119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Test Case</a:t>
              </a:r>
              <a:r>
                <a:rPr lang="en-US" altLang="ko-KR" sz="2500" b="1" dirty="0">
                  <a:latin typeface="나눔고딕" panose="020D0604000000000000" pitchFamily="50" charset="-127"/>
                  <a:ea typeface="나눔고딕" panose="020D0604000000000000" pitchFamily="50" charset="-127"/>
                </a:rPr>
                <a:t> : ssd_detect.py</a:t>
              </a:r>
              <a:r>
                <a:rPr lang="en-US" altLang="ko-KR" sz="2500" b="1" dirty="0" smtClean="0">
                  <a:latin typeface="나눔고딕" panose="020D0604000000000000" pitchFamily="50" charset="-127"/>
                  <a:ea typeface="나눔고딕" panose="020D0604000000000000" pitchFamily="50" charset="-127"/>
                </a:rPr>
                <a:t> </a:t>
              </a:r>
              <a:r>
                <a:rPr lang="en-US" altLang="ko-KR" sz="2500" b="1" dirty="0" smtClean="0">
                  <a:latin typeface="나눔고딕" panose="020D0604000000000000" pitchFamily="50" charset="-127"/>
                  <a:ea typeface="나눔고딕" panose="020D0604000000000000" pitchFamily="50" charset="-127"/>
                </a:rPr>
                <a:t>#6</a:t>
              </a:r>
              <a:endParaRPr lang="ko-KR" altLang="en-US" sz="2500" b="1" dirty="0">
                <a:latin typeface="나눔고딕" panose="020D0604000000000000" pitchFamily="50" charset="-127"/>
                <a:ea typeface="나눔고딕" panose="020D0604000000000000" pitchFamily="50" charset="-127"/>
              </a:endParaRPr>
            </a:p>
          </p:txBody>
        </p:sp>
      </p:grpSp>
      <p:pic>
        <p:nvPicPr>
          <p:cNvPr id="14" name="그림 1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8" name="TextBox 7"/>
          <p:cNvSpPr txBox="1"/>
          <p:nvPr/>
        </p:nvSpPr>
        <p:spPr>
          <a:xfrm>
            <a:off x="6200793" y="3240985"/>
            <a:ext cx="3503043" cy="1077218"/>
          </a:xfrm>
          <a:prstGeom prst="rect">
            <a:avLst/>
          </a:prstGeom>
          <a:noFill/>
        </p:spPr>
        <p:txBody>
          <a:bodyPr wrap="squar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Recognize dog from bread</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Recognize cat from ice cream</a:t>
            </a:r>
            <a:endParaRPr lang="en-US" altLang="ko-KR" sz="1600" b="1" dirty="0" smtClean="0">
              <a:latin typeface="나눔고딕" panose="020D0604000000000000" pitchFamily="50" charset="-127"/>
              <a:ea typeface="나눔고딕" panose="020D0604000000000000" pitchFamily="50" charset="-127"/>
            </a:endParaRPr>
          </a:p>
        </p:txBody>
      </p:sp>
      <p:pic>
        <p:nvPicPr>
          <p:cNvPr id="5" name="그림 4"/>
          <p:cNvPicPr>
            <a:picLocks noChangeAspect="1"/>
          </p:cNvPicPr>
          <p:nvPr/>
        </p:nvPicPr>
        <p:blipFill rotWithShape="1">
          <a:blip r:embed="rId3"/>
          <a:srcRect l="14516" t="37886" r="38316" b="6703"/>
          <a:stretch/>
        </p:blipFill>
        <p:spPr>
          <a:xfrm>
            <a:off x="854030" y="1901572"/>
            <a:ext cx="4012448" cy="4049485"/>
          </a:xfrm>
          <a:prstGeom prst="rect">
            <a:avLst/>
          </a:prstGeom>
        </p:spPr>
      </p:pic>
      <p:pic>
        <p:nvPicPr>
          <p:cNvPr id="7" name="그림 6"/>
          <p:cNvPicPr>
            <a:picLocks noChangeAspect="1"/>
          </p:cNvPicPr>
          <p:nvPr/>
        </p:nvPicPr>
        <p:blipFill rotWithShape="1">
          <a:blip r:embed="rId4"/>
          <a:srcRect l="14035" t="31427" r="38144" b="17106"/>
          <a:stretch/>
        </p:blipFill>
        <p:spPr>
          <a:xfrm>
            <a:off x="1668488" y="1901572"/>
            <a:ext cx="4466991" cy="4130191"/>
          </a:xfrm>
          <a:prstGeom prst="rect">
            <a:avLst/>
          </a:prstGeom>
        </p:spPr>
      </p:pic>
    </p:spTree>
    <p:extLst>
      <p:ext uri="{BB962C8B-B14F-4D97-AF65-F5344CB8AC3E}">
        <p14:creationId xmlns:p14="http://schemas.microsoft.com/office/powerpoint/2010/main" val="419367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854030" y="497497"/>
            <a:ext cx="8223697" cy="582863"/>
            <a:chOff x="841151" y="497497"/>
            <a:chExt cx="8223697" cy="582863"/>
          </a:xfrm>
        </p:grpSpPr>
        <p:cxnSp>
          <p:nvCxnSpPr>
            <p:cNvPr id="3" name="직선 연결선 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10614" y="497497"/>
              <a:ext cx="4911986" cy="477054"/>
            </a:xfrm>
            <a:prstGeom prst="rect">
              <a:avLst/>
            </a:prstGeom>
            <a:noFill/>
          </p:spPr>
          <p:txBody>
            <a:bodyPr wrap="none" rtlCol="0">
              <a:spAutoFit/>
            </a:bodyPr>
            <a:lstStyle/>
            <a:p>
              <a:r>
                <a:rPr lang="en-US" altLang="ko-KR" sz="2500" b="1" dirty="0" smtClean="0">
                  <a:latin typeface="나눔고딕" panose="020D0604000000000000" pitchFamily="50" charset="-127"/>
                  <a:ea typeface="나눔고딕" panose="020D0604000000000000" pitchFamily="50" charset="-127"/>
                </a:rPr>
                <a:t>Test Case</a:t>
              </a:r>
              <a:r>
                <a:rPr lang="en-US" altLang="ko-KR" sz="2500" b="1" dirty="0">
                  <a:latin typeface="나눔고딕" panose="020D0604000000000000" pitchFamily="50" charset="-127"/>
                  <a:ea typeface="나눔고딕" panose="020D0604000000000000" pitchFamily="50" charset="-127"/>
                </a:rPr>
                <a:t> : ssd_detect.py</a:t>
              </a:r>
              <a:r>
                <a:rPr lang="en-US" altLang="ko-KR" sz="2500" b="1" dirty="0" smtClean="0">
                  <a:latin typeface="나눔고딕" panose="020D0604000000000000" pitchFamily="50" charset="-127"/>
                  <a:ea typeface="나눔고딕" panose="020D0604000000000000" pitchFamily="50" charset="-127"/>
                </a:rPr>
                <a:t> </a:t>
              </a:r>
              <a:r>
                <a:rPr lang="en-US" altLang="ko-KR" sz="2500" b="1" dirty="0" smtClean="0">
                  <a:latin typeface="나눔고딕" panose="020D0604000000000000" pitchFamily="50" charset="-127"/>
                  <a:ea typeface="나눔고딕" panose="020D0604000000000000" pitchFamily="50" charset="-127"/>
                </a:rPr>
                <a:t>#7</a:t>
              </a:r>
              <a:endParaRPr lang="ko-KR" altLang="en-US" sz="2500" b="1" dirty="0">
                <a:latin typeface="나눔고딕" panose="020D0604000000000000" pitchFamily="50" charset="-127"/>
                <a:ea typeface="나눔고딕" panose="020D0604000000000000" pitchFamily="50" charset="-127"/>
              </a:endParaRPr>
            </a:p>
          </p:txBody>
        </p:sp>
      </p:grpSp>
      <p:pic>
        <p:nvPicPr>
          <p:cNvPr id="14" name="그림 1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9" name="TextBox 8"/>
          <p:cNvSpPr txBox="1"/>
          <p:nvPr/>
        </p:nvSpPr>
        <p:spPr>
          <a:xfrm>
            <a:off x="6049141" y="2676741"/>
            <a:ext cx="3028586"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Three person</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Many dogs</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Recognize only 6 objects</a:t>
            </a:r>
          </a:p>
        </p:txBody>
      </p:sp>
      <p:pic>
        <p:nvPicPr>
          <p:cNvPr id="5" name="그림 4"/>
          <p:cNvPicPr>
            <a:picLocks noChangeAspect="1"/>
          </p:cNvPicPr>
          <p:nvPr/>
        </p:nvPicPr>
        <p:blipFill rotWithShape="1">
          <a:blip r:embed="rId3"/>
          <a:srcRect l="14364" t="51623" r="38206" b="16330"/>
          <a:stretch/>
        </p:blipFill>
        <p:spPr>
          <a:xfrm>
            <a:off x="600382" y="2295330"/>
            <a:ext cx="5274713" cy="3125755"/>
          </a:xfrm>
          <a:prstGeom prst="rect">
            <a:avLst/>
          </a:prstGeom>
        </p:spPr>
      </p:pic>
    </p:spTree>
    <p:extLst>
      <p:ext uri="{BB962C8B-B14F-4D97-AF65-F5344CB8AC3E}">
        <p14:creationId xmlns:p14="http://schemas.microsoft.com/office/powerpoint/2010/main" val="33361539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18172" y="2758810"/>
            <a:ext cx="2078181" cy="861774"/>
          </a:xfrm>
          <a:prstGeom prst="rect">
            <a:avLst/>
          </a:prstGeom>
          <a:noFill/>
        </p:spPr>
        <p:txBody>
          <a:bodyPr wrap="square" rtlCol="0">
            <a:spAutoFit/>
          </a:bodyPr>
          <a:lstStyle/>
          <a:p>
            <a:r>
              <a:rPr lang="en-US" altLang="ko-KR" sz="5000" b="1" dirty="0" smtClean="0">
                <a:latin typeface="나눔고딕" panose="020D0604000000000000" pitchFamily="50" charset="-127"/>
                <a:ea typeface="나눔고딕" panose="020D0604000000000000" pitchFamily="50" charset="-127"/>
              </a:rPr>
              <a:t>Q &amp; A</a:t>
            </a:r>
            <a:endParaRPr lang="ko-KR" altLang="en-US" sz="50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4218597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 y="0"/>
            <a:ext cx="9906001"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각 삼각형 20"/>
          <p:cNvSpPr/>
          <p:nvPr/>
        </p:nvSpPr>
        <p:spPr>
          <a:xfrm>
            <a:off x="0" y="3465512"/>
            <a:ext cx="6248400" cy="339248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670006" y="5497743"/>
            <a:ext cx="2590324" cy="646331"/>
          </a:xfrm>
          <a:prstGeom prst="rect">
            <a:avLst/>
          </a:prstGeom>
          <a:noFill/>
        </p:spPr>
        <p:txBody>
          <a:bodyPr wrap="none" rtlCol="0">
            <a:spAutoFit/>
          </a:bodyPr>
          <a:lstStyle/>
          <a:p>
            <a:pPr algn="ctr"/>
            <a:r>
              <a:rPr lang="en-US" altLang="ko-KR" sz="3600" dirty="0">
                <a:latin typeface="나눔고딕" panose="020D0604000000000000" pitchFamily="50" charset="-127"/>
                <a:ea typeface="나눔고딕" panose="020D0604000000000000" pitchFamily="50" charset="-127"/>
              </a:rPr>
              <a:t>Thank You</a:t>
            </a:r>
            <a:endParaRPr lang="ko-KR" altLang="en-US" sz="36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486843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4876207"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a:t>
              </a:r>
              <a:r>
                <a:rPr lang="en-US" altLang="ko-KR" sz="2000" b="1" dirty="0">
                  <a:latin typeface="나눔고딕" panose="020D0604000000000000" pitchFamily="50" charset="-127"/>
                  <a:ea typeface="나눔고딕" panose="020D0604000000000000" pitchFamily="50" charset="-127"/>
                </a:rPr>
                <a:t>Introduction and Related Work</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sp>
        <p:nvSpPr>
          <p:cNvPr id="25" name="TextBox 24"/>
          <p:cNvSpPr txBox="1"/>
          <p:nvPr/>
        </p:nvSpPr>
        <p:spPr>
          <a:xfrm>
            <a:off x="854030" y="3676542"/>
            <a:ext cx="7062767" cy="1569660"/>
          </a:xfrm>
          <a:prstGeom prst="rect">
            <a:avLst/>
          </a:prstGeom>
          <a:noFill/>
        </p:spPr>
        <p:txBody>
          <a:bodyPr wrap="none" rtlCol="0">
            <a:spAutoFit/>
          </a:bodyPr>
          <a:lstStyle/>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An unified framework for object detection with a single network</a:t>
            </a: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Paper: </a:t>
            </a:r>
            <a:r>
              <a:rPr lang="en-US" altLang="ko-KR" sz="1600" b="1" dirty="0" smtClean="0">
                <a:latin typeface="나눔고딕" panose="020D0604000000000000" pitchFamily="50" charset="-127"/>
                <a:ea typeface="나눔고딕" panose="020D0604000000000000" pitchFamily="50" charset="-127"/>
                <a:hlinkClick r:id="rId4"/>
              </a:rPr>
              <a:t>http://arxiv.org/abs/1512.02325</a:t>
            </a:r>
            <a:endParaRPr lang="en-US" altLang="ko-KR" sz="1600" b="1" dirty="0">
              <a:latin typeface="나눔고딕" panose="020D0604000000000000" pitchFamily="50" charset="-127"/>
              <a:ea typeface="나눔고딕" panose="020D0604000000000000" pitchFamily="50" charset="-127"/>
            </a:endParaRPr>
          </a:p>
          <a:p>
            <a:pPr marL="285750" indent="-285750">
              <a:lnSpc>
                <a:spcPct val="200000"/>
              </a:lnSpc>
              <a:buFontTx/>
              <a:buChar char="-"/>
            </a:pPr>
            <a:r>
              <a:rPr lang="en-US" altLang="ko-KR" sz="1600" b="1" dirty="0" smtClean="0">
                <a:latin typeface="나눔고딕" panose="020D0604000000000000" pitchFamily="50" charset="-127"/>
                <a:ea typeface="나눔고딕" panose="020D0604000000000000" pitchFamily="50" charset="-127"/>
              </a:rPr>
              <a:t>Code: </a:t>
            </a:r>
            <a:r>
              <a:rPr lang="en-US" altLang="ko-KR" sz="1600" b="1" dirty="0" smtClean="0">
                <a:latin typeface="나눔고딕" panose="020D0604000000000000" pitchFamily="50" charset="-127"/>
                <a:ea typeface="나눔고딕" panose="020D0604000000000000" pitchFamily="50" charset="-127"/>
                <a:hlinkClick r:id="rId5"/>
              </a:rPr>
              <a:t>https</a:t>
            </a:r>
            <a:r>
              <a:rPr lang="en-US" altLang="ko-KR" sz="1600" b="1" dirty="0">
                <a:latin typeface="나눔고딕" panose="020D0604000000000000" pitchFamily="50" charset="-127"/>
                <a:ea typeface="나눔고딕" panose="020D0604000000000000" pitchFamily="50" charset="-127"/>
                <a:hlinkClick r:id="rId5"/>
              </a:rPr>
              <a:t>://</a:t>
            </a:r>
            <a:r>
              <a:rPr lang="en-US" altLang="ko-KR" sz="1600" b="1" dirty="0" smtClean="0">
                <a:latin typeface="나눔고딕" panose="020D0604000000000000" pitchFamily="50" charset="-127"/>
                <a:ea typeface="나눔고딕" panose="020D0604000000000000" pitchFamily="50" charset="-127"/>
                <a:hlinkClick r:id="rId5"/>
              </a:rPr>
              <a:t>github.com/weiliu89/caffe/tree/ssd</a:t>
            </a:r>
            <a:endParaRPr lang="en-US" altLang="ko-KR" sz="1600" b="1" dirty="0" smtClean="0">
              <a:latin typeface="나눔고딕" panose="020D0604000000000000" pitchFamily="50" charset="-127"/>
              <a:ea typeface="나눔고딕" panose="020D0604000000000000" pitchFamily="50" charset="-127"/>
            </a:endParaRPr>
          </a:p>
        </p:txBody>
      </p:sp>
      <p:sp>
        <p:nvSpPr>
          <p:cNvPr id="2" name="Rectangle 1"/>
          <p:cNvSpPr>
            <a:spLocks noChangeArrowheads="1"/>
          </p:cNvSpPr>
          <p:nvPr/>
        </p:nvSpPr>
        <p:spPr bwMode="auto">
          <a:xfrm>
            <a:off x="177978" y="1710105"/>
            <a:ext cx="9575800" cy="172354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smtClean="0">
                <a:ln>
                  <a:noFill/>
                </a:ln>
                <a:solidFill>
                  <a:srgbClr val="333333"/>
                </a:solidFill>
                <a:effectLst/>
                <a:latin typeface="Consolas" panose="020B0609020204030204" pitchFamily="49" charset="0"/>
              </a:rPr>
              <a:t>@inproceedings{liu2016ssd, </a:t>
            </a:r>
            <a:endParaRPr kumimoji="0" lang="en-US" altLang="ko-KR" sz="16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600" dirty="0">
                <a:solidFill>
                  <a:srgbClr val="333333"/>
                </a:solidFill>
                <a:latin typeface="Consolas" panose="020B0609020204030204" pitchFamily="49" charset="0"/>
              </a:rPr>
              <a:t> </a:t>
            </a:r>
            <a:r>
              <a:rPr lang="en-US" altLang="ko-KR" sz="1600" dirty="0" smtClean="0">
                <a:solidFill>
                  <a:srgbClr val="333333"/>
                </a:solidFill>
                <a:latin typeface="Consolas" panose="020B0609020204030204" pitchFamily="49" charset="0"/>
              </a:rPr>
              <a:t>  </a:t>
            </a:r>
            <a:r>
              <a:rPr kumimoji="0" lang="ko-KR" altLang="ko-KR" sz="1600" b="0" i="0" u="none" strike="noStrike" cap="none" normalizeH="0" baseline="0" dirty="0" smtClean="0">
                <a:ln>
                  <a:noFill/>
                </a:ln>
                <a:solidFill>
                  <a:srgbClr val="333333"/>
                </a:solidFill>
                <a:effectLst/>
                <a:latin typeface="Consolas" panose="020B0609020204030204" pitchFamily="49" charset="0"/>
              </a:rPr>
              <a:t>title = {{SSD}: Single Shot MultiBox Detector}, </a:t>
            </a:r>
            <a:endParaRPr kumimoji="0" lang="en-US" altLang="ko-KR" sz="16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600" dirty="0" smtClean="0">
                <a:solidFill>
                  <a:srgbClr val="333333"/>
                </a:solidFill>
                <a:latin typeface="Consolas" panose="020B0609020204030204" pitchFamily="49" charset="0"/>
              </a:rPr>
              <a:t>   </a:t>
            </a:r>
            <a:r>
              <a:rPr kumimoji="0" lang="ko-KR" altLang="ko-KR" sz="1600" b="0" i="0" u="none" strike="noStrike" cap="none" normalizeH="0" baseline="0" dirty="0" smtClean="0">
                <a:ln>
                  <a:noFill/>
                </a:ln>
                <a:solidFill>
                  <a:srgbClr val="333333"/>
                </a:solidFill>
                <a:effectLst/>
                <a:latin typeface="Consolas" panose="020B0609020204030204" pitchFamily="49" charset="0"/>
              </a:rPr>
              <a:t>author = {Liu, Wei and Anguelov, Dragomir and Erhan, Dumitru and Szegedy, Christian and Reed, Scott and Fu, Cheng-Yang and Berg, Alexander C.}, </a:t>
            </a:r>
            <a:endParaRPr kumimoji="0" lang="en-US" altLang="ko-KR" sz="16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600" b="0" i="0" u="none" strike="noStrike" cap="none" normalizeH="0" baseline="0" dirty="0" smtClean="0">
                <a:ln>
                  <a:noFill/>
                </a:ln>
                <a:solidFill>
                  <a:srgbClr val="333333"/>
                </a:solidFill>
                <a:effectLst/>
                <a:latin typeface="Consolas" panose="020B0609020204030204" pitchFamily="49" charset="0"/>
              </a:rPr>
              <a:t>   </a:t>
            </a:r>
            <a:r>
              <a:rPr kumimoji="0" lang="ko-KR" altLang="ko-KR" sz="1600" b="0" i="0" u="none" strike="noStrike" cap="none" normalizeH="0" baseline="0" dirty="0" smtClean="0">
                <a:ln>
                  <a:noFill/>
                </a:ln>
                <a:solidFill>
                  <a:srgbClr val="333333"/>
                </a:solidFill>
                <a:effectLst/>
                <a:latin typeface="Consolas" panose="020B0609020204030204" pitchFamily="49" charset="0"/>
              </a:rPr>
              <a:t>booktitle = {ECCV}, </a:t>
            </a:r>
            <a:endParaRPr kumimoji="0" lang="en-US" altLang="ko-KR" sz="16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600" b="0" i="0" u="none" strike="noStrike" cap="none" normalizeH="0" baseline="0" dirty="0" smtClean="0">
                <a:ln>
                  <a:noFill/>
                </a:ln>
                <a:solidFill>
                  <a:srgbClr val="333333"/>
                </a:solidFill>
                <a:effectLst/>
                <a:latin typeface="Consolas" panose="020B0609020204030204" pitchFamily="49" charset="0"/>
              </a:rPr>
              <a:t>   </a:t>
            </a:r>
            <a:r>
              <a:rPr kumimoji="0" lang="ko-KR" altLang="ko-KR" sz="1600" b="0" i="0" u="none" strike="noStrike" cap="none" normalizeH="0" baseline="0" dirty="0" smtClean="0">
                <a:ln>
                  <a:noFill/>
                </a:ln>
                <a:solidFill>
                  <a:srgbClr val="333333"/>
                </a:solidFill>
                <a:effectLst/>
                <a:latin typeface="Consolas" panose="020B0609020204030204" pitchFamily="49" charset="0"/>
              </a:rPr>
              <a:t>year = {2016} </a:t>
            </a:r>
            <a:endParaRPr kumimoji="0" lang="en-US" altLang="ko-KR" sz="1600" b="0" i="0" u="none" strike="noStrike" cap="none" normalizeH="0" baseline="0" dirty="0" smtClean="0">
              <a:ln>
                <a:noFill/>
              </a:ln>
              <a:solidFill>
                <a:srgbClr val="333333"/>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smtClean="0">
                <a:ln>
                  <a:noFill/>
                </a:ln>
                <a:solidFill>
                  <a:srgbClr val="333333"/>
                </a:solidFill>
                <a:effectLst/>
                <a:latin typeface="Consolas" panose="020B0609020204030204" pitchFamily="49" charset="0"/>
              </a:rPr>
              <a:t>}</a:t>
            </a:r>
            <a:r>
              <a:rPr kumimoji="0" lang="ko-KR" altLang="ko-KR" sz="1600" b="0" i="0" u="none" strike="noStrike" cap="none" normalizeH="0" baseline="0" dirty="0" smtClean="0">
                <a:ln>
                  <a:noFill/>
                </a:ln>
                <a:solidFill>
                  <a:schemeClr val="tx1"/>
                </a:solidFill>
                <a:effectLst/>
              </a:rPr>
              <a:t> </a:t>
            </a:r>
            <a:endParaRPr kumimoji="0" lang="ko-KR" altLang="ko-KR"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11836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2644570"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Related Work</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l="1154"/>
          <a:stretch/>
        </p:blipFill>
        <p:spPr>
          <a:xfrm>
            <a:off x="70028" y="1590428"/>
            <a:ext cx="9791700" cy="4261344"/>
          </a:xfrm>
          <a:prstGeom prst="rect">
            <a:avLst/>
          </a:prstGeom>
        </p:spPr>
      </p:pic>
      <p:sp>
        <p:nvSpPr>
          <p:cNvPr id="3" name="직사각형 2"/>
          <p:cNvSpPr/>
          <p:nvPr/>
        </p:nvSpPr>
        <p:spPr>
          <a:xfrm>
            <a:off x="70028" y="1590428"/>
            <a:ext cx="4641672" cy="488657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7289800" y="1590428"/>
            <a:ext cx="2571928" cy="345147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2836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854030" y="541457"/>
            <a:ext cx="8223697" cy="538903"/>
            <a:chOff x="841151" y="541457"/>
            <a:chExt cx="8223697" cy="538903"/>
          </a:xfrm>
        </p:grpSpPr>
        <p:cxnSp>
          <p:nvCxnSpPr>
            <p:cNvPr id="13" name="직선 연결선 12"/>
            <p:cNvCxnSpPr/>
            <p:nvPr/>
          </p:nvCxnSpPr>
          <p:spPr>
            <a:xfrm>
              <a:off x="841151" y="1041859"/>
              <a:ext cx="8223697" cy="3850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10614" y="541457"/>
              <a:ext cx="4756367" cy="400110"/>
            </a:xfrm>
            <a:prstGeom prst="rect">
              <a:avLst/>
            </a:prstGeom>
            <a:noFill/>
          </p:spPr>
          <p:txBody>
            <a:bodyPr wrap="none" rtlCol="0">
              <a:spAutoFit/>
            </a:bodyPr>
            <a:lstStyle/>
            <a:p>
              <a:r>
                <a:rPr lang="en-US" altLang="ko-KR" sz="2000" b="1" dirty="0" smtClean="0">
                  <a:latin typeface="나눔고딕" panose="020D0604000000000000" pitchFamily="50" charset="-127"/>
                  <a:ea typeface="나눔고딕" panose="020D0604000000000000" pitchFamily="50" charset="-127"/>
                </a:rPr>
                <a:t>SSD: Related Work _ R-CNN Family</a:t>
              </a:r>
              <a:endParaRPr lang="ko-KR" altLang="en-US" sz="2000" b="1" dirty="0">
                <a:latin typeface="나눔고딕" panose="020D0604000000000000" pitchFamily="50" charset="-127"/>
                <a:ea typeface="나눔고딕" panose="020D0604000000000000" pitchFamily="50" charset="-127"/>
              </a:endParaRPr>
            </a:p>
          </p:txBody>
        </p:sp>
      </p:grpSp>
      <p:pic>
        <p:nvPicPr>
          <p:cNvPr id="15" name="그림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3373" y="598819"/>
            <a:ext cx="285386" cy="285386"/>
          </a:xfrm>
          <a:prstGeom prst="rect">
            <a:avLst/>
          </a:prstGeom>
        </p:spPr>
      </p:pic>
      <p:pic>
        <p:nvPicPr>
          <p:cNvPr id="8" name="그림 7"/>
          <p:cNvPicPr>
            <a:picLocks noChangeAspect="1"/>
          </p:cNvPicPr>
          <p:nvPr/>
        </p:nvPicPr>
        <p:blipFill>
          <a:blip r:embed="rId4"/>
          <a:stretch>
            <a:fillRect/>
          </a:stretch>
        </p:blipFill>
        <p:spPr>
          <a:xfrm>
            <a:off x="1223493" y="1706679"/>
            <a:ext cx="7396506" cy="2832392"/>
          </a:xfrm>
          <a:prstGeom prst="rect">
            <a:avLst/>
          </a:prstGeom>
        </p:spPr>
      </p:pic>
      <p:sp>
        <p:nvSpPr>
          <p:cNvPr id="9" name="직사각형 8"/>
          <p:cNvSpPr/>
          <p:nvPr/>
        </p:nvSpPr>
        <p:spPr>
          <a:xfrm>
            <a:off x="2787344" y="2365027"/>
            <a:ext cx="1812974" cy="19735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0" name="직선 연결선 9"/>
          <p:cNvCxnSpPr/>
          <p:nvPr/>
        </p:nvCxnSpPr>
        <p:spPr>
          <a:xfrm flipH="1">
            <a:off x="2929781" y="4237788"/>
            <a:ext cx="501161" cy="83526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2083600" y="5073057"/>
            <a:ext cx="1996059" cy="369332"/>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b="1" kern="0" dirty="0" smtClean="0">
                <a:solidFill>
                  <a:srgbClr val="FF0000"/>
                </a:solidFill>
              </a:rPr>
              <a:t>Region Proposal</a:t>
            </a:r>
            <a:endParaRPr lang="ko-KR" altLang="en-US" dirty="0">
              <a:solidFill>
                <a:srgbClr val="FF0000"/>
              </a:solidFill>
            </a:endParaRPr>
          </a:p>
        </p:txBody>
      </p:sp>
      <p:sp>
        <p:nvSpPr>
          <p:cNvPr id="16" name="직사각형 15"/>
          <p:cNvSpPr/>
          <p:nvPr/>
        </p:nvSpPr>
        <p:spPr>
          <a:xfrm>
            <a:off x="4921746" y="2365027"/>
            <a:ext cx="3406512" cy="19735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7" name="직선 연결선 16"/>
          <p:cNvCxnSpPr/>
          <p:nvPr/>
        </p:nvCxnSpPr>
        <p:spPr>
          <a:xfrm flipH="1">
            <a:off x="6164169" y="4234857"/>
            <a:ext cx="501161" cy="83526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직사각형 17"/>
          <p:cNvSpPr/>
          <p:nvPr/>
        </p:nvSpPr>
        <p:spPr>
          <a:xfrm>
            <a:off x="5445192" y="5073057"/>
            <a:ext cx="1624163" cy="369332"/>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b="1" kern="0" dirty="0" smtClean="0">
                <a:solidFill>
                  <a:srgbClr val="FF0000"/>
                </a:solidFill>
              </a:rPr>
              <a:t>Classification</a:t>
            </a:r>
            <a:endParaRPr lang="ko-KR" altLang="en-US" dirty="0">
              <a:solidFill>
                <a:srgbClr val="FF0000"/>
              </a:solidFill>
            </a:endParaRPr>
          </a:p>
        </p:txBody>
      </p:sp>
      <p:sp>
        <p:nvSpPr>
          <p:cNvPr id="19" name="직사각형 18"/>
          <p:cNvSpPr/>
          <p:nvPr/>
        </p:nvSpPr>
        <p:spPr>
          <a:xfrm>
            <a:off x="1857931" y="5442389"/>
            <a:ext cx="3903633" cy="369332"/>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b="1" kern="0" dirty="0" smtClean="0">
                <a:solidFill>
                  <a:srgbClr val="002060"/>
                </a:solidFill>
              </a:rPr>
              <a:t>: Selective Search, Edge Boxes </a:t>
            </a:r>
            <a:r>
              <a:rPr lang="ko-KR" altLang="en-US" b="1" kern="0" dirty="0" smtClean="0">
                <a:solidFill>
                  <a:srgbClr val="002060"/>
                </a:solidFill>
              </a:rPr>
              <a:t>등</a:t>
            </a:r>
            <a:r>
              <a:rPr lang="en-US" altLang="ko-KR" b="1" kern="0" dirty="0" smtClean="0">
                <a:solidFill>
                  <a:srgbClr val="002060"/>
                </a:solidFill>
              </a:rPr>
              <a:t> </a:t>
            </a:r>
            <a:endParaRPr lang="ko-KR" altLang="en-US" dirty="0">
              <a:solidFill>
                <a:srgbClr val="002060"/>
              </a:solidFill>
            </a:endParaRPr>
          </a:p>
        </p:txBody>
      </p:sp>
    </p:spTree>
    <p:extLst>
      <p:ext uri="{BB962C8B-B14F-4D97-AF65-F5344CB8AC3E}">
        <p14:creationId xmlns:p14="http://schemas.microsoft.com/office/powerpoint/2010/main" val="24124215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2493</TotalTime>
  <Words>1609</Words>
  <Application>Microsoft Office PowerPoint</Application>
  <PresentationFormat>A4 용지(210x297mm)</PresentationFormat>
  <Paragraphs>324</Paragraphs>
  <Slides>64</Slides>
  <Notes>26</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64</vt:i4>
      </vt:variant>
    </vt:vector>
  </HeadingPairs>
  <TitlesOfParts>
    <vt:vector size="72" baseType="lpstr">
      <vt:lpstr>나눔고딕</vt:lpstr>
      <vt:lpstr>맑은 고딕</vt:lpstr>
      <vt:lpstr>Arial</vt:lpstr>
      <vt:lpstr>Calibri</vt:lpstr>
      <vt:lpstr>Calibri Light</vt:lpstr>
      <vt:lpstr>Consolas</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ICCT</dc:creator>
  <cp:lastModifiedBy>Admin</cp:lastModifiedBy>
  <cp:revision>384</cp:revision>
  <dcterms:created xsi:type="dcterms:W3CDTF">2016-11-22T05:49:27Z</dcterms:created>
  <dcterms:modified xsi:type="dcterms:W3CDTF">2017-02-09T01:03:19Z</dcterms:modified>
</cp:coreProperties>
</file>